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75" r:id="rId3"/>
    <p:sldId id="258" r:id="rId4"/>
    <p:sldId id="280" r:id="rId5"/>
    <p:sldId id="291" r:id="rId6"/>
    <p:sldId id="266" r:id="rId7"/>
    <p:sldId id="269" r:id="rId8"/>
    <p:sldId id="267" r:id="rId9"/>
    <p:sldId id="263" r:id="rId10"/>
    <p:sldId id="313" r:id="rId11"/>
    <p:sldId id="314" r:id="rId12"/>
    <p:sldId id="325" r:id="rId13"/>
    <p:sldId id="316" r:id="rId14"/>
    <p:sldId id="318" r:id="rId15"/>
    <p:sldId id="320" r:id="rId16"/>
    <p:sldId id="322" r:id="rId17"/>
    <p:sldId id="324" r:id="rId18"/>
    <p:sldId id="264" r:id="rId19"/>
    <p:sldId id="272" r:id="rId20"/>
    <p:sldId id="273" r:id="rId21"/>
    <p:sldId id="307" r:id="rId22"/>
    <p:sldId id="309" r:id="rId23"/>
    <p:sldId id="274" r:id="rId24"/>
    <p:sldId id="305" r:id="rId25"/>
    <p:sldId id="276" r:id="rId26"/>
    <p:sldId id="277" r:id="rId27"/>
    <p:sldId id="282" r:id="rId28"/>
    <p:sldId id="279" r:id="rId29"/>
    <p:sldId id="283" r:id="rId30"/>
    <p:sldId id="284" r:id="rId31"/>
    <p:sldId id="285" r:id="rId32"/>
    <p:sldId id="286" r:id="rId33"/>
    <p:sldId id="304" r:id="rId34"/>
    <p:sldId id="299" r:id="rId35"/>
    <p:sldId id="298" r:id="rId36"/>
    <p:sldId id="302" r:id="rId37"/>
    <p:sldId id="308" r:id="rId38"/>
    <p:sldId id="301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7" autoAdjust="0"/>
  </p:normalViewPr>
  <p:slideViewPr>
    <p:cSldViewPr>
      <p:cViewPr varScale="1">
        <p:scale>
          <a:sx n="44" d="100"/>
          <a:sy n="44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AERD\YEARWISE%20FILE\YEAR%202068-69\ANNULA%20REPORT\Eastern%20development\New%20folder\graph\NPPK_gra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AERD\YEARWISE%20FILE\YEAR%202068-69\ANNULA%20REPORT\Eastern%20development\New%20folder\graph\NPTH_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H:\AERD\YEARWISE%20FILE\YEAR%202068-69\ANNULA%20REPORT\Eastern%20development\New%20folder\graph\NPPK_graph.xlsx" TargetMode="External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H:\AERD\YEARWISE%20FILE\YEAR%202068-69\ANNULA%20REPORT\Eastern%20development\New%20folder\graph\NPTH_graph.xlsx" TargetMode="External"/><Relationship Id="rId1" Type="http://schemas.openxmlformats.org/officeDocument/2006/relationships/image" Target="../media/image6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hu%20July%202011%20to%20june%202012%20month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8209860864166545E-2"/>
          <c:y val="0.21073139361853271"/>
          <c:w val="0.80174037385111863"/>
          <c:h val="0.63813540847494765"/>
        </c:manualLayout>
      </c:layout>
      <c:lineChart>
        <c:grouping val="standard"/>
        <c:ser>
          <c:idx val="0"/>
          <c:order val="0"/>
          <c:tx>
            <c:strRef>
              <c:f>YEARLY!$B$1</c:f>
              <c:strCache>
                <c:ptCount val="1"/>
                <c:pt idx="0">
                  <c:v>Tmax (°C)</c:v>
                </c:pt>
              </c:strCache>
            </c:strRef>
          </c:tx>
          <c:trendline>
            <c:spPr>
              <a:ln w="19050"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6.3009089752470472E-3"/>
                  <c:y val="-7.397925686639597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T </a:t>
                    </a:r>
                    <a:r>
                      <a:rPr lang="en-US" baseline="-25000"/>
                      <a:t>max</a:t>
                    </a:r>
                    <a:r>
                      <a:rPr lang="en-US" baseline="0"/>
                      <a:t> = -0.006 °C/year
R² = 0.05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cat>
            <c:numRef>
              <c:f>YEARLY!$A$2:$A$27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YEARLY!$B$2:$B$27</c:f>
              <c:numCache>
                <c:formatCode>0.0</c:formatCode>
                <c:ptCount val="26"/>
                <c:pt idx="0">
                  <c:v>20.947123287670749</c:v>
                </c:pt>
                <c:pt idx="1">
                  <c:v>21.118082191780815</c:v>
                </c:pt>
                <c:pt idx="2">
                  <c:v>21.543013698630126</c:v>
                </c:pt>
                <c:pt idx="3">
                  <c:v>21.249726775955768</c:v>
                </c:pt>
                <c:pt idx="4">
                  <c:v>21.253150684931502</c:v>
                </c:pt>
                <c:pt idx="5">
                  <c:v>21.574794520547929</c:v>
                </c:pt>
                <c:pt idx="6">
                  <c:v>21.037260273972585</c:v>
                </c:pt>
                <c:pt idx="7">
                  <c:v>21.042349726775424</c:v>
                </c:pt>
                <c:pt idx="8">
                  <c:v>20.991506849314689</c:v>
                </c:pt>
                <c:pt idx="9">
                  <c:v>21.106027397260281</c:v>
                </c:pt>
                <c:pt idx="10">
                  <c:v>20.863013698630127</c:v>
                </c:pt>
                <c:pt idx="11">
                  <c:v>21.151639344262282</c:v>
                </c:pt>
                <c:pt idx="12">
                  <c:v>20.813698630136972</c:v>
                </c:pt>
                <c:pt idx="13">
                  <c:v>20.924109589040889</c:v>
                </c:pt>
                <c:pt idx="14">
                  <c:v>21.023013698630127</c:v>
                </c:pt>
                <c:pt idx="15">
                  <c:v>20.907923497267753</c:v>
                </c:pt>
                <c:pt idx="16">
                  <c:v>21.129041095890535</c:v>
                </c:pt>
                <c:pt idx="17">
                  <c:v>21.09999999999998</c:v>
                </c:pt>
                <c:pt idx="18">
                  <c:v>21.064109589040989</c:v>
                </c:pt>
                <c:pt idx="19">
                  <c:v>20.770765027322415</c:v>
                </c:pt>
                <c:pt idx="20">
                  <c:v>21.050410958904116</c:v>
                </c:pt>
                <c:pt idx="21">
                  <c:v>20.91945205479453</c:v>
                </c:pt>
                <c:pt idx="22">
                  <c:v>21.219178082191785</c:v>
                </c:pt>
                <c:pt idx="23">
                  <c:v>21.193715846994554</c:v>
                </c:pt>
                <c:pt idx="24">
                  <c:v>21.136164383561642</c:v>
                </c:pt>
                <c:pt idx="25">
                  <c:v>21.220821917808234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YEARLY!$C$1</c:f>
              <c:strCache>
                <c:ptCount val="1"/>
                <c:pt idx="0">
                  <c:v>T min (°C)</c:v>
                </c:pt>
              </c:strCache>
            </c:strRef>
          </c:tx>
          <c:trendline>
            <c:spPr>
              <a:ln w="19050" cap="flat" cmpd="sng" algn="ctr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2756846254434296E-4"/>
                  <c:y val="7.4467838316593038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T </a:t>
                    </a:r>
                    <a:r>
                      <a:rPr lang="en-US" baseline="-25000"/>
                      <a:t>min</a:t>
                    </a:r>
                    <a:r>
                      <a:rPr lang="en-US" baseline="0"/>
                      <a:t> = -0.006 °C/year</a:t>
                    </a:r>
                  </a:p>
                  <a:p>
                    <a:pPr>
                      <a:defRPr sz="180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R² = 0.05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cat>
            <c:numRef>
              <c:f>YEARLY!$A$2:$A$27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YEARLY!$C$2:$C$27</c:f>
              <c:numCache>
                <c:formatCode>0.0</c:formatCode>
                <c:ptCount val="26"/>
                <c:pt idx="0">
                  <c:v>12.273150684931448</c:v>
                </c:pt>
                <c:pt idx="1">
                  <c:v>12.567945205479457</c:v>
                </c:pt>
                <c:pt idx="2">
                  <c:v>12.861917808219182</c:v>
                </c:pt>
                <c:pt idx="3">
                  <c:v>12.712568306010919</c:v>
                </c:pt>
                <c:pt idx="4">
                  <c:v>12.422465753424676</c:v>
                </c:pt>
                <c:pt idx="5">
                  <c:v>12.887123287671225</c:v>
                </c:pt>
                <c:pt idx="6">
                  <c:v>12.381369863013695</c:v>
                </c:pt>
                <c:pt idx="7">
                  <c:v>12.294535519125876</c:v>
                </c:pt>
                <c:pt idx="8">
                  <c:v>12.320821917808226</c:v>
                </c:pt>
                <c:pt idx="9">
                  <c:v>12.512876712328772</c:v>
                </c:pt>
                <c:pt idx="10">
                  <c:v>12.18465753424657</c:v>
                </c:pt>
                <c:pt idx="11">
                  <c:v>12.576775956284152</c:v>
                </c:pt>
                <c:pt idx="12">
                  <c:v>12.276164383561644</c:v>
                </c:pt>
                <c:pt idx="13">
                  <c:v>12.162739726027526</c:v>
                </c:pt>
                <c:pt idx="14">
                  <c:v>12.263287671232868</c:v>
                </c:pt>
                <c:pt idx="15">
                  <c:v>12.21338797814208</c:v>
                </c:pt>
                <c:pt idx="16">
                  <c:v>12.513424657534276</c:v>
                </c:pt>
                <c:pt idx="17">
                  <c:v>12.409041095890421</c:v>
                </c:pt>
                <c:pt idx="18">
                  <c:v>12.314794520548126</c:v>
                </c:pt>
                <c:pt idx="19">
                  <c:v>11.965846994535772</c:v>
                </c:pt>
                <c:pt idx="20">
                  <c:v>12.501917808219183</c:v>
                </c:pt>
                <c:pt idx="21">
                  <c:v>12.378904109589056</c:v>
                </c:pt>
                <c:pt idx="22">
                  <c:v>12.581369863013693</c:v>
                </c:pt>
                <c:pt idx="23">
                  <c:v>12.576502732240456</c:v>
                </c:pt>
                <c:pt idx="24">
                  <c:v>12.400821917808226</c:v>
                </c:pt>
                <c:pt idx="25">
                  <c:v>12.549041095890397</c:v>
                </c:pt>
              </c:numCache>
            </c:numRef>
          </c:val>
          <c:smooth val="1"/>
        </c:ser>
        <c:marker val="1"/>
        <c:axId val="62982016"/>
        <c:axId val="62983552"/>
      </c:lineChart>
      <c:lineChart>
        <c:grouping val="standard"/>
        <c:ser>
          <c:idx val="2"/>
          <c:order val="2"/>
          <c:tx>
            <c:strRef>
              <c:f>YEARLY!$D$1</c:f>
              <c:strCache>
                <c:ptCount val="1"/>
                <c:pt idx="0">
                  <c:v>Rainfall (mm)</c:v>
                </c:pt>
              </c:strCache>
            </c:strRef>
          </c:tx>
          <c:trendline>
            <c:spPr>
              <a:ln w="19050">
                <a:prstDash val="sysDash"/>
              </a:ln>
            </c:spPr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-1.0792726313160891E-3"/>
                  <c:y val="6.4716183981277833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Rainfall  = 3.9 mm/ year
R² = 0.02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cat>
            <c:numRef>
              <c:f>YEARLY!$A$2:$A$27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YEARLY!$D$2:$D$27</c:f>
              <c:numCache>
                <c:formatCode>General</c:formatCode>
                <c:ptCount val="26"/>
                <c:pt idx="0">
                  <c:v>1445.8000000000002</c:v>
                </c:pt>
                <c:pt idx="1">
                  <c:v>1412.7000000000003</c:v>
                </c:pt>
                <c:pt idx="2">
                  <c:v>1660.400000000001</c:v>
                </c:pt>
                <c:pt idx="3">
                  <c:v>1706.0000000000007</c:v>
                </c:pt>
                <c:pt idx="4">
                  <c:v>1648.6</c:v>
                </c:pt>
                <c:pt idx="5">
                  <c:v>1860.3</c:v>
                </c:pt>
                <c:pt idx="6">
                  <c:v>1930.0999999999992</c:v>
                </c:pt>
                <c:pt idx="7">
                  <c:v>1706.0000000000007</c:v>
                </c:pt>
                <c:pt idx="8">
                  <c:v>1583.1</c:v>
                </c:pt>
                <c:pt idx="9">
                  <c:v>1899.6000000000004</c:v>
                </c:pt>
                <c:pt idx="10">
                  <c:v>1594.0000000000009</c:v>
                </c:pt>
                <c:pt idx="11">
                  <c:v>1706.0000000000007</c:v>
                </c:pt>
                <c:pt idx="12">
                  <c:v>2126.3999999999996</c:v>
                </c:pt>
                <c:pt idx="13">
                  <c:v>1235.0999999999999</c:v>
                </c:pt>
                <c:pt idx="14">
                  <c:v>1320.3000000000004</c:v>
                </c:pt>
                <c:pt idx="15">
                  <c:v>1706.0000000000007</c:v>
                </c:pt>
                <c:pt idx="16">
                  <c:v>1610.9</c:v>
                </c:pt>
                <c:pt idx="17">
                  <c:v>1056.0999999999997</c:v>
                </c:pt>
                <c:pt idx="18">
                  <c:v>1747.2000000000003</c:v>
                </c:pt>
                <c:pt idx="19">
                  <c:v>1706.0000000000007</c:v>
                </c:pt>
                <c:pt idx="20">
                  <c:v>1717.1999999999996</c:v>
                </c:pt>
                <c:pt idx="21">
                  <c:v>1795.3999999999994</c:v>
                </c:pt>
                <c:pt idx="22">
                  <c:v>1649.3999999999999</c:v>
                </c:pt>
                <c:pt idx="23">
                  <c:v>1706.0000000000007</c:v>
                </c:pt>
                <c:pt idx="24">
                  <c:v>1880.7999999999993</c:v>
                </c:pt>
                <c:pt idx="25">
                  <c:v>1888.1999999999996</c:v>
                </c:pt>
              </c:numCache>
            </c:numRef>
          </c:val>
        </c:ser>
        <c:marker val="1"/>
        <c:axId val="62990976"/>
        <c:axId val="62989440"/>
      </c:lineChart>
      <c:catAx>
        <c:axId val="6298201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983552"/>
        <c:crosses val="autoZero"/>
        <c:auto val="1"/>
        <c:lblAlgn val="ctr"/>
        <c:lblOffset val="100"/>
        <c:tickLblSkip val="1"/>
      </c:catAx>
      <c:valAx>
        <c:axId val="62983552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2982016"/>
        <c:crosses val="autoZero"/>
        <c:crossBetween val="between"/>
      </c:valAx>
      <c:valAx>
        <c:axId val="6298944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990976"/>
        <c:crosses val="max"/>
        <c:crossBetween val="between"/>
      </c:valAx>
      <c:catAx>
        <c:axId val="62990976"/>
        <c:scaling>
          <c:orientation val="minMax"/>
        </c:scaling>
        <c:delete val="1"/>
        <c:axPos val="b"/>
        <c:numFmt formatCode="General" sourceLinked="1"/>
        <c:tickLblPos val="none"/>
        <c:crossAx val="62989440"/>
        <c:crosses val="autoZero"/>
        <c:auto val="1"/>
        <c:lblAlgn val="ctr"/>
        <c:lblOffset val="10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8209860864166267E-2"/>
          <c:y val="0.21073139361853271"/>
          <c:w val="0.78692182185549864"/>
          <c:h val="0.63822273064416113"/>
        </c:manualLayout>
      </c:layout>
      <c:lineChart>
        <c:grouping val="standard"/>
        <c:ser>
          <c:idx val="0"/>
          <c:order val="0"/>
          <c:tx>
            <c:strRef>
              <c:f>YEARLY!$B$1</c:f>
              <c:strCache>
                <c:ptCount val="1"/>
                <c:pt idx="0">
                  <c:v>Tmax (°C)</c:v>
                </c:pt>
              </c:strCache>
            </c:strRef>
          </c:tx>
          <c:trendline>
            <c:spPr>
              <a:ln w="19050"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0.21194324677100085"/>
                  <c:y val="-7.49576388421545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T max = -0.005 °C/year 
R² = 0.03</a:t>
                    </a:r>
                  </a:p>
                </c:rich>
              </c:tx>
              <c:numFmt formatCode="General" sourceLinked="0"/>
            </c:trendlineLbl>
          </c:trendline>
          <c:cat>
            <c:numRef>
              <c:f>YEARLY!$A$2:$A$28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YEARLY!$B$2:$B$28</c:f>
              <c:numCache>
                <c:formatCode>0.0</c:formatCode>
                <c:ptCount val="27"/>
                <c:pt idx="0">
                  <c:v>30.009836065573726</c:v>
                </c:pt>
                <c:pt idx="1">
                  <c:v>30.005479452054804</c:v>
                </c:pt>
                <c:pt idx="2">
                  <c:v>30.002191780821882</c:v>
                </c:pt>
                <c:pt idx="3">
                  <c:v>30.195890410958931</c:v>
                </c:pt>
                <c:pt idx="4">
                  <c:v>30.371038251366102</c:v>
                </c:pt>
                <c:pt idx="5">
                  <c:v>29.966301369863029</c:v>
                </c:pt>
                <c:pt idx="6">
                  <c:v>29.966849315068476</c:v>
                </c:pt>
                <c:pt idx="7">
                  <c:v>30.205753424657505</c:v>
                </c:pt>
                <c:pt idx="8">
                  <c:v>29.857650273224028</c:v>
                </c:pt>
                <c:pt idx="9">
                  <c:v>29.778630136985804</c:v>
                </c:pt>
                <c:pt idx="10">
                  <c:v>29.951232876711735</c:v>
                </c:pt>
                <c:pt idx="11">
                  <c:v>29.558356164383593</c:v>
                </c:pt>
                <c:pt idx="12">
                  <c:v>29.991530054644787</c:v>
                </c:pt>
                <c:pt idx="13">
                  <c:v>30.171506849315026</c:v>
                </c:pt>
                <c:pt idx="14">
                  <c:v>29.756164383561629</c:v>
                </c:pt>
                <c:pt idx="15">
                  <c:v>30.090684931506829</c:v>
                </c:pt>
                <c:pt idx="16">
                  <c:v>29.621311475409811</c:v>
                </c:pt>
                <c:pt idx="17">
                  <c:v>30.088767123287649</c:v>
                </c:pt>
                <c:pt idx="18">
                  <c:v>30.155890410959035</c:v>
                </c:pt>
                <c:pt idx="19">
                  <c:v>29.894246575342486</c:v>
                </c:pt>
                <c:pt idx="20">
                  <c:v>30.080327868852471</c:v>
                </c:pt>
                <c:pt idx="21">
                  <c:v>29.664109589041086</c:v>
                </c:pt>
                <c:pt idx="22">
                  <c:v>30.397534246574917</c:v>
                </c:pt>
                <c:pt idx="23">
                  <c:v>29.969863013698635</c:v>
                </c:pt>
                <c:pt idx="24">
                  <c:v>30.202459016393426</c:v>
                </c:pt>
                <c:pt idx="25">
                  <c:v>29.82383561643833</c:v>
                </c:pt>
                <c:pt idx="26">
                  <c:v>29.62547945205479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YEARLY!$C$1</c:f>
              <c:strCache>
                <c:ptCount val="1"/>
                <c:pt idx="0">
                  <c:v>T min (°C)</c:v>
                </c:pt>
              </c:strCache>
            </c:strRef>
          </c:tx>
          <c:trendline>
            <c:spPr>
              <a:ln w="19050" cap="flat" cmpd="sng" algn="ctr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585118063114641"/>
                  <c:y val="0.182943969610636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T min= -0.006 °C/year
R² = 0.03</a:t>
                    </a:r>
                  </a:p>
                </c:rich>
              </c:tx>
              <c:numFmt formatCode="General" sourceLinked="0"/>
            </c:trendlineLbl>
          </c:trendline>
          <c:cat>
            <c:numRef>
              <c:f>YEARLY!$A$2:$A$28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YEARLY!$C$2:$C$28</c:f>
              <c:numCache>
                <c:formatCode>0.0</c:formatCode>
                <c:ptCount val="27"/>
                <c:pt idx="0">
                  <c:v>18.692349726775689</c:v>
                </c:pt>
                <c:pt idx="1">
                  <c:v>18.064383561643826</c:v>
                </c:pt>
                <c:pt idx="2">
                  <c:v>18.587671232876687</c:v>
                </c:pt>
                <c:pt idx="3">
                  <c:v>18.672328767123282</c:v>
                </c:pt>
                <c:pt idx="4">
                  <c:v>18.691530054644815</c:v>
                </c:pt>
                <c:pt idx="5">
                  <c:v>18.240273972602729</c:v>
                </c:pt>
                <c:pt idx="6">
                  <c:v>18.481643835615841</c:v>
                </c:pt>
                <c:pt idx="7">
                  <c:v>18.745205479452054</c:v>
                </c:pt>
                <c:pt idx="8">
                  <c:v>18.307103825136618</c:v>
                </c:pt>
                <c:pt idx="9">
                  <c:v>18.440821917808215</c:v>
                </c:pt>
                <c:pt idx="10">
                  <c:v>18.541369863013706</c:v>
                </c:pt>
                <c:pt idx="11">
                  <c:v>18.311506849315059</c:v>
                </c:pt>
                <c:pt idx="12">
                  <c:v>18.492349726775373</c:v>
                </c:pt>
                <c:pt idx="13">
                  <c:v>18.686575342465726</c:v>
                </c:pt>
                <c:pt idx="14">
                  <c:v>18.216164383561626</c:v>
                </c:pt>
                <c:pt idx="15">
                  <c:v>18.595890410958901</c:v>
                </c:pt>
                <c:pt idx="16">
                  <c:v>18.037704918032791</c:v>
                </c:pt>
                <c:pt idx="17">
                  <c:v>18.945479452054787</c:v>
                </c:pt>
                <c:pt idx="18">
                  <c:v>18.416438356164289</c:v>
                </c:pt>
                <c:pt idx="19">
                  <c:v>18.35287671232879</c:v>
                </c:pt>
                <c:pt idx="20">
                  <c:v>18.679234972677587</c:v>
                </c:pt>
                <c:pt idx="21">
                  <c:v>17.905753424657533</c:v>
                </c:pt>
                <c:pt idx="22">
                  <c:v>18.763561643835619</c:v>
                </c:pt>
                <c:pt idx="23">
                  <c:v>18.283013698630089</c:v>
                </c:pt>
                <c:pt idx="24">
                  <c:v>18.618852459017106</c:v>
                </c:pt>
                <c:pt idx="25">
                  <c:v>18.316164383561627</c:v>
                </c:pt>
                <c:pt idx="26">
                  <c:v>18.125205479452045</c:v>
                </c:pt>
              </c:numCache>
            </c:numRef>
          </c:val>
          <c:smooth val="1"/>
        </c:ser>
        <c:marker val="1"/>
        <c:axId val="63182720"/>
        <c:axId val="63184256"/>
      </c:lineChart>
      <c:lineChart>
        <c:grouping val="standard"/>
        <c:ser>
          <c:idx val="2"/>
          <c:order val="2"/>
          <c:tx>
            <c:strRef>
              <c:f>YEARLY!$D$1</c:f>
              <c:strCache>
                <c:ptCount val="1"/>
                <c:pt idx="0">
                  <c:v>Rainfall (mm)</c:v>
                </c:pt>
              </c:strCache>
            </c:strRef>
          </c:tx>
          <c:trendline>
            <c:spPr>
              <a:ln w="19050">
                <a:prstDash val="sysDash"/>
              </a:ln>
            </c:spPr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-0.18755053741275673"/>
                  <c:y val="0.177201858388391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Rainfall  = -2.1 mm/year
R² = 0.002</a:t>
                    </a:r>
                  </a:p>
                </c:rich>
              </c:tx>
              <c:numFmt formatCode="General" sourceLinked="0"/>
            </c:trendlineLbl>
          </c:trendline>
          <c:cat>
            <c:numRef>
              <c:f>YEARLY!$A$2:$A$28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YEARLY!$D$2:$D$28</c:f>
              <c:numCache>
                <c:formatCode>0</c:formatCode>
                <c:ptCount val="27"/>
                <c:pt idx="0">
                  <c:v>2196.2000000000007</c:v>
                </c:pt>
                <c:pt idx="1">
                  <c:v>2239.4999999999995</c:v>
                </c:pt>
                <c:pt idx="2">
                  <c:v>1707.5</c:v>
                </c:pt>
                <c:pt idx="3">
                  <c:v>1885.2000000000012</c:v>
                </c:pt>
                <c:pt idx="4">
                  <c:v>2841.0000000000009</c:v>
                </c:pt>
                <c:pt idx="5">
                  <c:v>1712</c:v>
                </c:pt>
                <c:pt idx="6">
                  <c:v>2034.5000000000002</c:v>
                </c:pt>
                <c:pt idx="7">
                  <c:v>2152.7999999999997</c:v>
                </c:pt>
                <c:pt idx="8">
                  <c:v>1706.2</c:v>
                </c:pt>
                <c:pt idx="9">
                  <c:v>2315.6000000000004</c:v>
                </c:pt>
                <c:pt idx="10">
                  <c:v>1886.0999999999997</c:v>
                </c:pt>
                <c:pt idx="11">
                  <c:v>2202.7000000000003</c:v>
                </c:pt>
                <c:pt idx="12">
                  <c:v>1674.4999999999993</c:v>
                </c:pt>
                <c:pt idx="13">
                  <c:v>1430.2000000000005</c:v>
                </c:pt>
                <c:pt idx="14">
                  <c:v>1831.1000000000006</c:v>
                </c:pt>
                <c:pt idx="15">
                  <c:v>2465.4</c:v>
                </c:pt>
                <c:pt idx="16">
                  <c:v>1847.4000000000005</c:v>
                </c:pt>
                <c:pt idx="17">
                  <c:v>1885.0000000000005</c:v>
                </c:pt>
                <c:pt idx="18">
                  <c:v>1601</c:v>
                </c:pt>
                <c:pt idx="19">
                  <c:v>2529.2000000000007</c:v>
                </c:pt>
                <c:pt idx="20">
                  <c:v>2089.9</c:v>
                </c:pt>
                <c:pt idx="21">
                  <c:v>1973.2</c:v>
                </c:pt>
                <c:pt idx="22">
                  <c:v>1821.2999999999997</c:v>
                </c:pt>
                <c:pt idx="23">
                  <c:v>1592.6999999999998</c:v>
                </c:pt>
                <c:pt idx="24">
                  <c:v>2435.6999999999994</c:v>
                </c:pt>
                <c:pt idx="25">
                  <c:v>1865.7999999999995</c:v>
                </c:pt>
                <c:pt idx="26">
                  <c:v>2358.9999999999986</c:v>
                </c:pt>
              </c:numCache>
            </c:numRef>
          </c:val>
        </c:ser>
        <c:marker val="1"/>
        <c:axId val="63191680"/>
        <c:axId val="63190144"/>
      </c:lineChart>
      <c:catAx>
        <c:axId val="631827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3184256"/>
        <c:crosses val="autoZero"/>
        <c:auto val="1"/>
        <c:lblAlgn val="ctr"/>
        <c:lblOffset val="100"/>
        <c:tickLblSkip val="1"/>
      </c:catAx>
      <c:valAx>
        <c:axId val="63184256"/>
        <c:scaling>
          <c:orientation val="minMax"/>
        </c:scaling>
        <c:axPos val="l"/>
        <c:numFmt formatCode="0" sourceLinked="0"/>
        <c:tickLblPos val="nextTo"/>
        <c:crossAx val="63182720"/>
        <c:crosses val="autoZero"/>
        <c:crossBetween val="between"/>
      </c:valAx>
      <c:valAx>
        <c:axId val="63190144"/>
        <c:scaling>
          <c:orientation val="minMax"/>
        </c:scaling>
        <c:axPos val="r"/>
        <c:numFmt formatCode="0" sourceLinked="1"/>
        <c:tickLblPos val="nextTo"/>
        <c:crossAx val="63191680"/>
        <c:crosses val="max"/>
        <c:crossBetween val="between"/>
      </c:valAx>
      <c:catAx>
        <c:axId val="63191680"/>
        <c:scaling>
          <c:orientation val="minMax"/>
        </c:scaling>
        <c:delete val="1"/>
        <c:axPos val="b"/>
        <c:numFmt formatCode="General" sourceLinked="1"/>
        <c:tickLblPos val="none"/>
        <c:crossAx val="63190144"/>
        <c:crosses val="autoZero"/>
        <c:auto val="1"/>
        <c:lblAlgn val="ctr"/>
        <c:lblOffset val="100"/>
      </c:catAx>
    </c:plotArea>
    <c:legend>
      <c:legendPos val="t"/>
    </c:legend>
    <c:plotVisOnly val="1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161245740348061E-2"/>
          <c:y val="0.16244450088900494"/>
          <c:w val="0.80253583069972856"/>
          <c:h val="0.66189392484476062"/>
        </c:manualLayout>
      </c:layout>
      <c:lineChart>
        <c:grouping val="standard"/>
        <c:ser>
          <c:idx val="0"/>
          <c:order val="0"/>
          <c:tx>
            <c:strRef>
              <c:f>'RICE SEASON_'!$B$1</c:f>
              <c:strCache>
                <c:ptCount val="1"/>
                <c:pt idx="0">
                  <c:v>T max (°C)</c:v>
                </c:pt>
              </c:strCache>
            </c:strRef>
          </c:tx>
          <c:marker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trendline>
            <c:spPr>
              <a:ln w="19050"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4.3507562384905635E-2"/>
                  <c:y val="-6.567042022972938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T </a:t>
                    </a:r>
                    <a:r>
                      <a:rPr lang="en-US" baseline="-25000"/>
                      <a:t>max</a:t>
                    </a:r>
                    <a:r>
                      <a:rPr lang="en-US" baseline="0"/>
                      <a:t> = 0.003 °C/year
R² = 0.008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cat>
            <c:numRef>
              <c:f>'RICE SEASON_'!$A$2:$A$27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'RICE SEASON_'!$B$2:$B$27</c:f>
              <c:numCache>
                <c:formatCode>0.0</c:formatCode>
                <c:ptCount val="26"/>
                <c:pt idx="0">
                  <c:v>22.274675324675325</c:v>
                </c:pt>
                <c:pt idx="1">
                  <c:v>22.732467532467489</c:v>
                </c:pt>
                <c:pt idx="2">
                  <c:v>22.937662337662289</c:v>
                </c:pt>
                <c:pt idx="3">
                  <c:v>22.760389610389151</c:v>
                </c:pt>
                <c:pt idx="4">
                  <c:v>22.783116883116424</c:v>
                </c:pt>
                <c:pt idx="5">
                  <c:v>23.051298701299125</c:v>
                </c:pt>
                <c:pt idx="6">
                  <c:v>22.442857142857136</c:v>
                </c:pt>
                <c:pt idx="7">
                  <c:v>22.849350649350647</c:v>
                </c:pt>
                <c:pt idx="8">
                  <c:v>22.328571428571433</c:v>
                </c:pt>
                <c:pt idx="9">
                  <c:v>22.888961038960989</c:v>
                </c:pt>
                <c:pt idx="10">
                  <c:v>22.377922077922069</c:v>
                </c:pt>
                <c:pt idx="11">
                  <c:v>22.994155844155827</c:v>
                </c:pt>
                <c:pt idx="12">
                  <c:v>22.993506493506477</c:v>
                </c:pt>
                <c:pt idx="13">
                  <c:v>22.537012987012993</c:v>
                </c:pt>
                <c:pt idx="14">
                  <c:v>22.46428571428573</c:v>
                </c:pt>
                <c:pt idx="15">
                  <c:v>22.86753246753247</c:v>
                </c:pt>
                <c:pt idx="16">
                  <c:v>23.303896103896331</c:v>
                </c:pt>
                <c:pt idx="17">
                  <c:v>22.538311688311676</c:v>
                </c:pt>
                <c:pt idx="18">
                  <c:v>23.011688311688335</c:v>
                </c:pt>
                <c:pt idx="19">
                  <c:v>22.453246753246752</c:v>
                </c:pt>
                <c:pt idx="20">
                  <c:v>22.62467532467533</c:v>
                </c:pt>
                <c:pt idx="21">
                  <c:v>22.511688311688335</c:v>
                </c:pt>
                <c:pt idx="22">
                  <c:v>23.006493506493488</c:v>
                </c:pt>
                <c:pt idx="23">
                  <c:v>23.06753246753247</c:v>
                </c:pt>
                <c:pt idx="24">
                  <c:v>22.553896103896331</c:v>
                </c:pt>
                <c:pt idx="25">
                  <c:v>22.668831168831165</c:v>
                </c:pt>
              </c:numCache>
            </c:numRef>
          </c:val>
        </c:ser>
        <c:ser>
          <c:idx val="1"/>
          <c:order val="1"/>
          <c:tx>
            <c:strRef>
              <c:f>'RICE SEASON_'!$C$1</c:f>
              <c:strCache>
                <c:ptCount val="1"/>
                <c:pt idx="0">
                  <c:v>T min (°C)</c:v>
                </c:pt>
              </c:strCache>
            </c:strRef>
          </c:tx>
          <c:trendline>
            <c:spPr>
              <a:ln w="19050"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2.533950263858134E-2"/>
                  <c:y val="0.27741309775302481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>
                        <a:solidFill>
                          <a:srgbClr val="FF0000"/>
                        </a:solidFill>
                      </a:rPr>
                      <a:t> T </a:t>
                    </a:r>
                    <a:r>
                      <a:rPr lang="en-US" baseline="-25000">
                        <a:solidFill>
                          <a:srgbClr val="FF0000"/>
                        </a:solidFill>
                      </a:rPr>
                      <a:t>min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 = 0.002 °C/year</a:t>
                    </a:r>
                  </a:p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>
                        <a:solidFill>
                          <a:srgbClr val="FF0000"/>
                        </a:solidFill>
                      </a:rPr>
                      <a:t>R² = 0.005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'RICE SEASON_'!$A$2:$A$27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'RICE SEASON_'!$C$2:$C$27</c:f>
              <c:numCache>
                <c:formatCode>0.0</c:formatCode>
                <c:ptCount val="26"/>
                <c:pt idx="0">
                  <c:v>15.124025974025958</c:v>
                </c:pt>
                <c:pt idx="1">
                  <c:v>15.692207792207792</c:v>
                </c:pt>
                <c:pt idx="2">
                  <c:v>15.851948051948074</c:v>
                </c:pt>
                <c:pt idx="3">
                  <c:v>15.936363636363646</c:v>
                </c:pt>
                <c:pt idx="4">
                  <c:v>15.575324675324676</c:v>
                </c:pt>
                <c:pt idx="5">
                  <c:v>15.987662337662426</c:v>
                </c:pt>
                <c:pt idx="6">
                  <c:v>15.562987012987326</c:v>
                </c:pt>
                <c:pt idx="7">
                  <c:v>15.820129870129877</c:v>
                </c:pt>
                <c:pt idx="8">
                  <c:v>15.358441558441807</c:v>
                </c:pt>
                <c:pt idx="9">
                  <c:v>15.922727272727426</c:v>
                </c:pt>
                <c:pt idx="10">
                  <c:v>15.301948051948052</c:v>
                </c:pt>
                <c:pt idx="11">
                  <c:v>15.907792207792276</c:v>
                </c:pt>
                <c:pt idx="12">
                  <c:v>15.644805194805201</c:v>
                </c:pt>
                <c:pt idx="13">
                  <c:v>15.632467532467556</c:v>
                </c:pt>
                <c:pt idx="14">
                  <c:v>15.531168831168841</c:v>
                </c:pt>
                <c:pt idx="15">
                  <c:v>15.652597402597406</c:v>
                </c:pt>
                <c:pt idx="16">
                  <c:v>16.175974025974035</c:v>
                </c:pt>
                <c:pt idx="17">
                  <c:v>15.551298701298698</c:v>
                </c:pt>
                <c:pt idx="18">
                  <c:v>15.890909090909124</c:v>
                </c:pt>
                <c:pt idx="19">
                  <c:v>15.492857142857135</c:v>
                </c:pt>
                <c:pt idx="20">
                  <c:v>15.900649350649584</c:v>
                </c:pt>
                <c:pt idx="21">
                  <c:v>15.582467532467808</c:v>
                </c:pt>
                <c:pt idx="22">
                  <c:v>15.846753246753254</c:v>
                </c:pt>
                <c:pt idx="23">
                  <c:v>15.737662337662346</c:v>
                </c:pt>
                <c:pt idx="24">
                  <c:v>15.522727272727376</c:v>
                </c:pt>
                <c:pt idx="25">
                  <c:v>15.588311688311398</c:v>
                </c:pt>
              </c:numCache>
            </c:numRef>
          </c:val>
        </c:ser>
        <c:marker val="1"/>
        <c:axId val="65768832"/>
        <c:axId val="65774720"/>
      </c:lineChart>
      <c:lineChart>
        <c:grouping val="standard"/>
        <c:ser>
          <c:idx val="2"/>
          <c:order val="2"/>
          <c:tx>
            <c:strRef>
              <c:f>'RICE SEASON_'!$D$1</c:f>
              <c:strCache>
                <c:ptCount val="1"/>
                <c:pt idx="0">
                  <c:v>Rainfall (mm)</c:v>
                </c:pt>
              </c:strCache>
            </c:strRef>
          </c:tx>
          <c:trendline>
            <c:spPr>
              <a:ln w="19050">
                <a:prstDash val="sysDash"/>
              </a:ln>
            </c:spPr>
            <c:trendlineType val="linear"/>
            <c:dispRSqr val="1"/>
            <c:dispEq val="1"/>
            <c:trendlineLbl>
              <c:layout>
                <c:manualLayout>
                  <c:x val="-9.3053903140097455E-3"/>
                  <c:y val="0.19992382049804747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>
                        <a:solidFill>
                          <a:srgbClr val="00B050"/>
                        </a:solidFill>
                      </a:rPr>
                      <a:t> Rainfall = 2.7 mm/ year
R² = 0.01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'RICE SEASON_'!$A$2:$A$27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'RICE SEASON_'!$D$2:$D$27</c:f>
              <c:numCache>
                <c:formatCode>0</c:formatCode>
                <c:ptCount val="26"/>
                <c:pt idx="0">
                  <c:v>1116.3000000000002</c:v>
                </c:pt>
                <c:pt idx="1">
                  <c:v>984.60000000000059</c:v>
                </c:pt>
                <c:pt idx="2">
                  <c:v>1452.0000000000007</c:v>
                </c:pt>
                <c:pt idx="3">
                  <c:v>1311.8000000000002</c:v>
                </c:pt>
                <c:pt idx="4">
                  <c:v>1274.2</c:v>
                </c:pt>
                <c:pt idx="5">
                  <c:v>1270.8999999999999</c:v>
                </c:pt>
                <c:pt idx="6">
                  <c:v>1402.4</c:v>
                </c:pt>
                <c:pt idx="7">
                  <c:v>961.30000000000041</c:v>
                </c:pt>
                <c:pt idx="8">
                  <c:v>1123.7000000000003</c:v>
                </c:pt>
                <c:pt idx="9">
                  <c:v>1469.9999999999995</c:v>
                </c:pt>
                <c:pt idx="10">
                  <c:v>1154.4000000000003</c:v>
                </c:pt>
                <c:pt idx="11">
                  <c:v>973.09999999999991</c:v>
                </c:pt>
                <c:pt idx="12">
                  <c:v>1594.6</c:v>
                </c:pt>
                <c:pt idx="13">
                  <c:v>918.4</c:v>
                </c:pt>
                <c:pt idx="14">
                  <c:v>1018.4000000000002</c:v>
                </c:pt>
                <c:pt idx="15">
                  <c:v>1480.6999999999998</c:v>
                </c:pt>
                <c:pt idx="16">
                  <c:v>1254.8999999999999</c:v>
                </c:pt>
                <c:pt idx="17">
                  <c:v>883.6999999999997</c:v>
                </c:pt>
                <c:pt idx="18">
                  <c:v>1373.400000000001</c:v>
                </c:pt>
                <c:pt idx="19">
                  <c:v>1194.2000000000003</c:v>
                </c:pt>
                <c:pt idx="20">
                  <c:v>1360.5999999999997</c:v>
                </c:pt>
                <c:pt idx="21">
                  <c:v>1362.2999999999997</c:v>
                </c:pt>
                <c:pt idx="22">
                  <c:v>1096.1999999999998</c:v>
                </c:pt>
                <c:pt idx="23">
                  <c:v>1090.5</c:v>
                </c:pt>
                <c:pt idx="24">
                  <c:v>1269.2999999999995</c:v>
                </c:pt>
                <c:pt idx="25">
                  <c:v>1559.2999999999995</c:v>
                </c:pt>
              </c:numCache>
            </c:numRef>
          </c:val>
        </c:ser>
        <c:marker val="1"/>
        <c:axId val="65782144"/>
        <c:axId val="65776256"/>
      </c:lineChart>
      <c:catAx>
        <c:axId val="6576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774720"/>
        <c:crosses val="autoZero"/>
        <c:auto val="1"/>
        <c:lblAlgn val="ctr"/>
        <c:lblOffset val="100"/>
      </c:catAx>
      <c:valAx>
        <c:axId val="6577472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768832"/>
        <c:crosses val="autoZero"/>
        <c:crossBetween val="between"/>
      </c:valAx>
      <c:valAx>
        <c:axId val="65776256"/>
        <c:scaling>
          <c:orientation val="minMax"/>
        </c:scaling>
        <c:axPos val="r"/>
        <c:numFmt formatCode="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782144"/>
        <c:crosses val="max"/>
        <c:crossBetween val="between"/>
      </c:valAx>
      <c:catAx>
        <c:axId val="65782144"/>
        <c:scaling>
          <c:orientation val="minMax"/>
        </c:scaling>
        <c:delete val="1"/>
        <c:axPos val="b"/>
        <c:numFmt formatCode="General" sourceLinked="1"/>
        <c:tickLblPos val="none"/>
        <c:crossAx val="65776256"/>
        <c:crosses val="autoZero"/>
        <c:auto val="1"/>
        <c:lblAlgn val="ctr"/>
        <c:lblOffset val="10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161245740348061E-2"/>
          <c:y val="0.16244450088900494"/>
          <c:w val="0.80253583069972889"/>
          <c:h val="0.67071817459190064"/>
        </c:manualLayout>
      </c:layout>
      <c:lineChart>
        <c:grouping val="standard"/>
        <c:ser>
          <c:idx val="0"/>
          <c:order val="0"/>
          <c:tx>
            <c:strRef>
              <c:f>'RICE SEASON_'!$B$1</c:f>
              <c:strCache>
                <c:ptCount val="1"/>
                <c:pt idx="0">
                  <c:v>T max (°C)</c:v>
                </c:pt>
              </c:strCache>
            </c:strRef>
          </c:tx>
          <c:marker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trendline>
            <c:spPr>
              <a:ln w="19050"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0.19044112381810541"/>
                  <c:y val="-6.208619083905041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/>
                      <a:t>T </a:t>
                    </a:r>
                    <a:r>
                      <a:rPr lang="en-US" baseline="-25000"/>
                      <a:t>max</a:t>
                    </a:r>
                    <a:r>
                      <a:rPr lang="en-US" baseline="0"/>
                      <a:t> = 0.0008 °C/year 
R² = 0.0005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cat>
            <c:numRef>
              <c:f>'RICE SEASON_'!$A$2:$A$28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'RICE SEASON_'!$B$2:$B$28</c:f>
              <c:numCache>
                <c:formatCode>0.0</c:formatCode>
                <c:ptCount val="27"/>
                <c:pt idx="0">
                  <c:v>31.554545454545451</c:v>
                </c:pt>
                <c:pt idx="1">
                  <c:v>31.497402597402587</c:v>
                </c:pt>
                <c:pt idx="2">
                  <c:v>31.608441558441559</c:v>
                </c:pt>
                <c:pt idx="3">
                  <c:v>31.761688311688285</c:v>
                </c:pt>
                <c:pt idx="4">
                  <c:v>31.693506493506501</c:v>
                </c:pt>
                <c:pt idx="5">
                  <c:v>31.662987012987017</c:v>
                </c:pt>
                <c:pt idx="6">
                  <c:v>31.767532467532483</c:v>
                </c:pt>
                <c:pt idx="7">
                  <c:v>31.991558441558531</c:v>
                </c:pt>
                <c:pt idx="8">
                  <c:v>31.651948051948231</c:v>
                </c:pt>
                <c:pt idx="9">
                  <c:v>31.468181818181378</c:v>
                </c:pt>
                <c:pt idx="10">
                  <c:v>31.579220779220783</c:v>
                </c:pt>
                <c:pt idx="11">
                  <c:v>32.043506493506094</c:v>
                </c:pt>
                <c:pt idx="12">
                  <c:v>32.005844155842837</c:v>
                </c:pt>
                <c:pt idx="13">
                  <c:v>31.894155844155833</c:v>
                </c:pt>
                <c:pt idx="14">
                  <c:v>31.253896103896135</c:v>
                </c:pt>
                <c:pt idx="15">
                  <c:v>31.564285714285731</c:v>
                </c:pt>
                <c:pt idx="16">
                  <c:v>31.509090909090933</c:v>
                </c:pt>
                <c:pt idx="17">
                  <c:v>31.363636363636289</c:v>
                </c:pt>
                <c:pt idx="18">
                  <c:v>32.034415584415605</c:v>
                </c:pt>
                <c:pt idx="19">
                  <c:v>32.156493506492794</c:v>
                </c:pt>
                <c:pt idx="20">
                  <c:v>32.357142857141994</c:v>
                </c:pt>
                <c:pt idx="21">
                  <c:v>31.277272727272731</c:v>
                </c:pt>
                <c:pt idx="22">
                  <c:v>31.76753246753248</c:v>
                </c:pt>
                <c:pt idx="23">
                  <c:v>31.819480519480535</c:v>
                </c:pt>
                <c:pt idx="24">
                  <c:v>31.410389610389586</c:v>
                </c:pt>
                <c:pt idx="25">
                  <c:v>31.487662337661764</c:v>
                </c:pt>
                <c:pt idx="26">
                  <c:v>31.606493506493504</c:v>
                </c:pt>
              </c:numCache>
            </c:numRef>
          </c:val>
        </c:ser>
        <c:ser>
          <c:idx val="1"/>
          <c:order val="1"/>
          <c:tx>
            <c:strRef>
              <c:f>'RICE SEASON_'!$C$1</c:f>
              <c:strCache>
                <c:ptCount val="1"/>
                <c:pt idx="0">
                  <c:v>T min (°C)</c:v>
                </c:pt>
              </c:strCache>
            </c:strRef>
          </c:tx>
          <c:trendline>
            <c:spPr>
              <a:ln w="19050"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20104599211670307"/>
                  <c:y val="-7.9530945728558122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>
                        <a:solidFill>
                          <a:srgbClr val="FF0000"/>
                        </a:solidFill>
                      </a:rPr>
                      <a:t>T </a:t>
                    </a:r>
                    <a:r>
                      <a:rPr lang="en-US" baseline="-25000">
                        <a:solidFill>
                          <a:srgbClr val="FF0000"/>
                        </a:solidFill>
                      </a:rPr>
                      <a:t>min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 = -0.008 °C/year
R² = 0.04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'RICE SEASON_'!$A$2:$A$28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'RICE SEASON_'!$C$2:$C$28</c:f>
              <c:numCache>
                <c:formatCode>0.0</c:formatCode>
                <c:ptCount val="27"/>
                <c:pt idx="0">
                  <c:v>22.842857142857145</c:v>
                </c:pt>
                <c:pt idx="1">
                  <c:v>22.955844155844154</c:v>
                </c:pt>
                <c:pt idx="2">
                  <c:v>22.805844155844191</c:v>
                </c:pt>
                <c:pt idx="3">
                  <c:v>23.202597402597089</c:v>
                </c:pt>
                <c:pt idx="4">
                  <c:v>23.053246753246761</c:v>
                </c:pt>
                <c:pt idx="5">
                  <c:v>22.605844155844231</c:v>
                </c:pt>
                <c:pt idx="6">
                  <c:v>23.051948051948045</c:v>
                </c:pt>
                <c:pt idx="7">
                  <c:v>23.029220779220772</c:v>
                </c:pt>
                <c:pt idx="8">
                  <c:v>23.201298701298835</c:v>
                </c:pt>
                <c:pt idx="9">
                  <c:v>22.746753246752821</c:v>
                </c:pt>
                <c:pt idx="10">
                  <c:v>22.809740259740089</c:v>
                </c:pt>
                <c:pt idx="11">
                  <c:v>23.255844155844155</c:v>
                </c:pt>
                <c:pt idx="12">
                  <c:v>23.337662337662326</c:v>
                </c:pt>
                <c:pt idx="13">
                  <c:v>23.038961038961027</c:v>
                </c:pt>
                <c:pt idx="14">
                  <c:v>22.576623376622816</c:v>
                </c:pt>
                <c:pt idx="15">
                  <c:v>22.671428571428585</c:v>
                </c:pt>
                <c:pt idx="16">
                  <c:v>22.483116883116352</c:v>
                </c:pt>
                <c:pt idx="17">
                  <c:v>22.91558441558443</c:v>
                </c:pt>
                <c:pt idx="18">
                  <c:v>22.920779220778662</c:v>
                </c:pt>
                <c:pt idx="19">
                  <c:v>23.424675324675327</c:v>
                </c:pt>
                <c:pt idx="20">
                  <c:v>23.518181818181812</c:v>
                </c:pt>
                <c:pt idx="21">
                  <c:v>22.11168831168888</c:v>
                </c:pt>
                <c:pt idx="22">
                  <c:v>22.977922077921551</c:v>
                </c:pt>
                <c:pt idx="23">
                  <c:v>22.819480519480535</c:v>
                </c:pt>
                <c:pt idx="24">
                  <c:v>22.581168831168789</c:v>
                </c:pt>
                <c:pt idx="25">
                  <c:v>22.637012987012991</c:v>
                </c:pt>
                <c:pt idx="26">
                  <c:v>22.799350649350636</c:v>
                </c:pt>
              </c:numCache>
            </c:numRef>
          </c:val>
        </c:ser>
        <c:marker val="1"/>
        <c:axId val="65812736"/>
        <c:axId val="65818624"/>
      </c:lineChart>
      <c:lineChart>
        <c:grouping val="standard"/>
        <c:ser>
          <c:idx val="2"/>
          <c:order val="2"/>
          <c:tx>
            <c:strRef>
              <c:f>'RICE SEASON_'!$D$1</c:f>
              <c:strCache>
                <c:ptCount val="1"/>
                <c:pt idx="0">
                  <c:v>Rainfall (mm)</c:v>
                </c:pt>
              </c:strCache>
            </c:strRef>
          </c:tx>
          <c:trendline>
            <c:spPr>
              <a:ln w="19050">
                <a:prstDash val="sysDash"/>
              </a:ln>
            </c:spPr>
            <c:trendlineType val="linear"/>
            <c:dispRSqr val="1"/>
            <c:dispEq val="1"/>
            <c:trendlineLbl>
              <c:layout>
                <c:manualLayout>
                  <c:x val="-0.15189474278993975"/>
                  <c:y val="0.13065528861716241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aseline="0">
                        <a:solidFill>
                          <a:srgbClr val="00B050"/>
                        </a:solidFill>
                      </a:rPr>
                      <a:t>Rainfall = -2.8 mm/year
R² = 0.004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'RICE SEASON_'!$A$2:$A$28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'RICE SEASON_'!$D$2:$D$28</c:f>
              <c:numCache>
                <c:formatCode>General</c:formatCode>
                <c:ptCount val="27"/>
                <c:pt idx="0">
                  <c:v>1697.1999999999996</c:v>
                </c:pt>
                <c:pt idx="1">
                  <c:v>1935.3999999999999</c:v>
                </c:pt>
                <c:pt idx="2">
                  <c:v>1222.9999999999995</c:v>
                </c:pt>
                <c:pt idx="3">
                  <c:v>1295.5000000000005</c:v>
                </c:pt>
                <c:pt idx="4">
                  <c:v>2345.1000000000008</c:v>
                </c:pt>
                <c:pt idx="5">
                  <c:v>1368.8999999999996</c:v>
                </c:pt>
                <c:pt idx="6">
                  <c:v>1663.1999999999998</c:v>
                </c:pt>
                <c:pt idx="7">
                  <c:v>1511.3000000000002</c:v>
                </c:pt>
                <c:pt idx="8">
                  <c:v>1220.8999999999999</c:v>
                </c:pt>
                <c:pt idx="9">
                  <c:v>1684.7000000000003</c:v>
                </c:pt>
                <c:pt idx="10">
                  <c:v>1376.3999999999994</c:v>
                </c:pt>
                <c:pt idx="11">
                  <c:v>1627.7999999999995</c:v>
                </c:pt>
                <c:pt idx="12">
                  <c:v>1095.1999999999998</c:v>
                </c:pt>
                <c:pt idx="13">
                  <c:v>959.59999999999991</c:v>
                </c:pt>
                <c:pt idx="14">
                  <c:v>1370.0000000000005</c:v>
                </c:pt>
                <c:pt idx="15">
                  <c:v>1837.1</c:v>
                </c:pt>
                <c:pt idx="16">
                  <c:v>1496.4</c:v>
                </c:pt>
                <c:pt idx="17">
                  <c:v>1453.6</c:v>
                </c:pt>
                <c:pt idx="18">
                  <c:v>1099.7</c:v>
                </c:pt>
                <c:pt idx="19">
                  <c:v>2126.6999999999998</c:v>
                </c:pt>
                <c:pt idx="20">
                  <c:v>1580.6999999999998</c:v>
                </c:pt>
                <c:pt idx="21">
                  <c:v>1644.1</c:v>
                </c:pt>
                <c:pt idx="22">
                  <c:v>1216</c:v>
                </c:pt>
                <c:pt idx="23">
                  <c:v>1011.4000000000001</c:v>
                </c:pt>
                <c:pt idx="24">
                  <c:v>1877.4</c:v>
                </c:pt>
                <c:pt idx="25">
                  <c:v>1308.2999999999997</c:v>
                </c:pt>
                <c:pt idx="26">
                  <c:v>2003.1999999999998</c:v>
                </c:pt>
              </c:numCache>
            </c:numRef>
          </c:val>
        </c:ser>
        <c:marker val="1"/>
        <c:axId val="65821696"/>
        <c:axId val="65820160"/>
      </c:lineChart>
      <c:catAx>
        <c:axId val="65812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818624"/>
        <c:crosses val="autoZero"/>
        <c:auto val="1"/>
        <c:lblAlgn val="ctr"/>
        <c:lblOffset val="100"/>
      </c:catAx>
      <c:valAx>
        <c:axId val="65818624"/>
        <c:scaling>
          <c:orientation val="minMax"/>
        </c:scaling>
        <c:axPos val="l"/>
        <c:numFmt formatCode="0" sourceLinked="0"/>
        <c:tickLblPos val="nextTo"/>
        <c:crossAx val="65812736"/>
        <c:crosses val="autoZero"/>
        <c:crossBetween val="between"/>
      </c:valAx>
      <c:valAx>
        <c:axId val="6582016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821696"/>
        <c:crosses val="max"/>
        <c:crossBetween val="between"/>
      </c:valAx>
      <c:catAx>
        <c:axId val="65821696"/>
        <c:scaling>
          <c:orientation val="minMax"/>
        </c:scaling>
        <c:delete val="1"/>
        <c:axPos val="b"/>
        <c:numFmt formatCode="General" sourceLinked="1"/>
        <c:tickLblPos val="none"/>
        <c:crossAx val="65820160"/>
        <c:crosses val="autoZero"/>
        <c:auto val="1"/>
        <c:lblAlgn val="ctr"/>
        <c:lblOffset val="10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975240594925766"/>
          <c:y val="0.17177092446777489"/>
          <c:w val="0.76252318460192459"/>
          <c:h val="0.60113808690580361"/>
        </c:manualLayout>
      </c:layout>
      <c:barChart>
        <c:barDir val="col"/>
        <c:grouping val="clustered"/>
        <c:ser>
          <c:idx val="2"/>
          <c:order val="2"/>
          <c:tx>
            <c:strRef>
              <c:f>Sheet3!$D$1</c:f>
              <c:strCache>
                <c:ptCount val="1"/>
                <c:pt idx="0">
                  <c:v>RAIN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prstClr val="black"/>
              </a:solidFill>
            </a:ln>
          </c:spPr>
          <c:cat>
            <c:numRef>
              <c:f>Sheet3!$A$2:$A$13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cat>
          <c:val>
            <c:numRef>
              <c:f>Sheet3!$D$2:$D$13</c:f>
              <c:numCache>
                <c:formatCode>0.0</c:formatCode>
                <c:ptCount val="12"/>
                <c:pt idx="0">
                  <c:v>329.40000000000003</c:v>
                </c:pt>
                <c:pt idx="1">
                  <c:v>376.99999999999869</c:v>
                </c:pt>
                <c:pt idx="2">
                  <c:v>210.00000000000003</c:v>
                </c:pt>
                <c:pt idx="3">
                  <c:v>16.999999999999989</c:v>
                </c:pt>
                <c:pt idx="4">
                  <c:v>6.2</c:v>
                </c:pt>
                <c:pt idx="5">
                  <c:v>0</c:v>
                </c:pt>
                <c:pt idx="6">
                  <c:v>15.600000000000001</c:v>
                </c:pt>
                <c:pt idx="7">
                  <c:v>37.6</c:v>
                </c:pt>
                <c:pt idx="8">
                  <c:v>11.600000000000001</c:v>
                </c:pt>
                <c:pt idx="9">
                  <c:v>61.7</c:v>
                </c:pt>
                <c:pt idx="10">
                  <c:v>77.8</c:v>
                </c:pt>
                <c:pt idx="11">
                  <c:v>138.80000000000001</c:v>
                </c:pt>
              </c:numCache>
            </c:numRef>
          </c:val>
        </c:ser>
        <c:axId val="66130304"/>
        <c:axId val="65968384"/>
      </c:barChart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TMAX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Sheet3!$A$2:$A$13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cat>
          <c:val>
            <c:numRef>
              <c:f>Sheet3!$B$2:$B$13</c:f>
              <c:numCache>
                <c:formatCode>0.0</c:formatCode>
                <c:ptCount val="12"/>
                <c:pt idx="0">
                  <c:v>27.812903225806735</c:v>
                </c:pt>
                <c:pt idx="1">
                  <c:v>27.922580645160735</c:v>
                </c:pt>
                <c:pt idx="2">
                  <c:v>27.046666666666663</c:v>
                </c:pt>
                <c:pt idx="3">
                  <c:v>26.341935483870991</c:v>
                </c:pt>
                <c:pt idx="4">
                  <c:v>21.586666666666666</c:v>
                </c:pt>
                <c:pt idx="5">
                  <c:v>19.006451612903227</c:v>
                </c:pt>
                <c:pt idx="6">
                  <c:v>16.600000000000001</c:v>
                </c:pt>
                <c:pt idx="7">
                  <c:v>20.192857142857235</c:v>
                </c:pt>
                <c:pt idx="8">
                  <c:v>24.006451612903227</c:v>
                </c:pt>
                <c:pt idx="9">
                  <c:v>26.833333333332956</c:v>
                </c:pt>
                <c:pt idx="10">
                  <c:v>29.458064516128989</c:v>
                </c:pt>
                <c:pt idx="11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TMIN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square"/>
            <c:size val="5"/>
          </c:marker>
          <c:cat>
            <c:numRef>
              <c:f>Sheet3!$A$2:$A$13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cat>
          <c:val>
            <c:numRef>
              <c:f>Sheet3!$C$2:$C$13</c:f>
              <c:numCache>
                <c:formatCode>0.0</c:formatCode>
                <c:ptCount val="12"/>
                <c:pt idx="0">
                  <c:v>20.399999999999999</c:v>
                </c:pt>
                <c:pt idx="1">
                  <c:v>20.27096774193549</c:v>
                </c:pt>
                <c:pt idx="2">
                  <c:v>19.273333333332811</c:v>
                </c:pt>
                <c:pt idx="3">
                  <c:v>13.5741935483871</c:v>
                </c:pt>
                <c:pt idx="4">
                  <c:v>8.8800000000000008</c:v>
                </c:pt>
                <c:pt idx="5">
                  <c:v>3.6258064516129052</c:v>
                </c:pt>
                <c:pt idx="6">
                  <c:v>2.0483870967742002</c:v>
                </c:pt>
                <c:pt idx="7">
                  <c:v>4.0137931034482834</c:v>
                </c:pt>
                <c:pt idx="8">
                  <c:v>7.4838709677419342</c:v>
                </c:pt>
                <c:pt idx="9">
                  <c:v>11.920000000000002</c:v>
                </c:pt>
                <c:pt idx="10">
                  <c:v>15.058064516129196</c:v>
                </c:pt>
                <c:pt idx="11">
                  <c:v>19.497333333332822</c:v>
                </c:pt>
              </c:numCache>
            </c:numRef>
          </c:val>
        </c:ser>
        <c:marker val="1"/>
        <c:axId val="65935616"/>
        <c:axId val="65966464"/>
      </c:lineChart>
      <c:catAx>
        <c:axId val="6593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</c:title>
        <c:numFmt formatCode="General" sourceLinked="1"/>
        <c:tickLblPos val="nextTo"/>
        <c:crossAx val="65966464"/>
        <c:crosses val="autoZero"/>
        <c:auto val="1"/>
        <c:lblAlgn val="ctr"/>
        <c:lblOffset val="100"/>
      </c:catAx>
      <c:valAx>
        <c:axId val="65966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Maximum and MinimumTemperature (oC)</a:t>
                </a:r>
              </a:p>
            </c:rich>
          </c:tx>
          <c:layout>
            <c:manualLayout>
              <c:xMode val="edge"/>
              <c:yMode val="edge"/>
              <c:x val="2.9483814523185159E-2"/>
              <c:y val="8.9031610375718342E-2"/>
            </c:manualLayout>
          </c:layout>
        </c:title>
        <c:numFmt formatCode="0" sourceLinked="0"/>
        <c:tickLblPos val="nextTo"/>
        <c:crossAx val="65935616"/>
        <c:crosses val="autoZero"/>
        <c:crossBetween val="between"/>
      </c:valAx>
      <c:valAx>
        <c:axId val="6596838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Monthly Rainfall (mm)</a:t>
                </a:r>
              </a:p>
            </c:rich>
          </c:tx>
        </c:title>
        <c:numFmt formatCode="0" sourceLinked="0"/>
        <c:tickLblPos val="nextTo"/>
        <c:crossAx val="66130304"/>
        <c:crosses val="max"/>
        <c:crossBetween val="between"/>
      </c:valAx>
      <c:catAx>
        <c:axId val="66130304"/>
        <c:scaling>
          <c:orientation val="minMax"/>
        </c:scaling>
        <c:delete val="1"/>
        <c:axPos val="b"/>
        <c:numFmt formatCode="General" sourceLinked="1"/>
        <c:tickLblPos val="none"/>
        <c:crossAx val="6596838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6555555555555557"/>
          <c:y val="1.7942548848060978E-2"/>
          <c:w val="0.67888888888890064"/>
          <c:h val="0.14004046369204137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0.29178</cdr:y>
    </cdr:from>
    <cdr:to>
      <cdr:x>0.07706</cdr:x>
      <cdr:y>0.56374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981074"/>
          <a:ext cx="4095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0.92652</cdr:x>
      <cdr:y>0.29178</cdr:y>
    </cdr:from>
    <cdr:to>
      <cdr:x>0.99821</cdr:x>
      <cdr:y>0.70822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4425" y="981074"/>
          <a:ext cx="381000" cy="140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0.93907</cdr:x>
      <cdr:y>0.23229</cdr:y>
    </cdr:from>
    <cdr:to>
      <cdr:x>0.99821</cdr:x>
      <cdr:y>0.67705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>
          <a:off x="4991100" y="781049"/>
          <a:ext cx="314325" cy="1495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Total rainfall</a:t>
          </a:r>
          <a:r>
            <a:rPr lang="en-US" sz="1100" b="1" baseline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800" b="1" baseline="0" dirty="0">
              <a:latin typeface="Times New Roman" pitchFamily="18" charset="0"/>
              <a:cs typeface="Times New Roman" pitchFamily="18" charset="0"/>
            </a:rPr>
            <a:t>mm</a:t>
          </a:r>
          <a:r>
            <a:rPr lang="en-US" sz="1100" b="1" baseline="0" dirty="0">
              <a:latin typeface="Times New Roman" pitchFamily="18" charset="0"/>
              <a:cs typeface="Times New Roman" pitchFamily="18" charset="0"/>
            </a:rPr>
            <a:t>)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0.00538</cdr:x>
      <cdr:y>0.22096</cdr:y>
    </cdr:from>
    <cdr:to>
      <cdr:x>0.04839</cdr:x>
      <cdr:y>0.73371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28594" y="742939"/>
          <a:ext cx="228581" cy="1724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lIns="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 Avg. 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temperature</a:t>
          </a:r>
          <a:r>
            <a:rPr lang="en-US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(°C)</a:t>
          </a:r>
          <a:endParaRPr lang="en-US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0.41654</cdr:x>
      <cdr:y>0.92877</cdr:y>
    </cdr:from>
    <cdr:to>
      <cdr:x>0.5832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72443" y="3355936"/>
          <a:ext cx="909210" cy="25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900" b="1">
              <a:latin typeface="Times New Roman" pitchFamily="18" charset="0"/>
              <a:cs typeface="Times New Roman" pitchFamily="18" charset="0"/>
            </a:rPr>
            <a:t>Year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0.29178</cdr:y>
    </cdr:from>
    <cdr:to>
      <cdr:x>0.07706</cdr:x>
      <cdr:y>0.56374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981074"/>
          <a:ext cx="4095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0.92652</cdr:x>
      <cdr:y>0.29178</cdr:y>
    </cdr:from>
    <cdr:to>
      <cdr:x>0.99821</cdr:x>
      <cdr:y>0.70822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4425" y="981074"/>
          <a:ext cx="381000" cy="140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0.93907</cdr:x>
      <cdr:y>0.23229</cdr:y>
    </cdr:from>
    <cdr:to>
      <cdr:x>0.99821</cdr:x>
      <cdr:y>0.67705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>
          <a:off x="4991100" y="781049"/>
          <a:ext cx="314325" cy="1495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r>
            <a:rPr lang="en-US" sz="900" b="1">
              <a:latin typeface="Times New Roman" pitchFamily="18" charset="0"/>
              <a:cs typeface="Times New Roman" pitchFamily="18" charset="0"/>
            </a:rPr>
            <a:t>Total rainfall</a:t>
          </a:r>
          <a:r>
            <a:rPr lang="en-US" sz="1100" b="1" baseline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800" b="1" baseline="0">
              <a:latin typeface="Times New Roman" pitchFamily="18" charset="0"/>
              <a:cs typeface="Times New Roman" pitchFamily="18" charset="0"/>
            </a:rPr>
            <a:t>mm</a:t>
          </a:r>
          <a:r>
            <a:rPr lang="en-US" sz="1100" b="1" baseline="0">
              <a:latin typeface="Times New Roman" pitchFamily="18" charset="0"/>
              <a:cs typeface="Times New Roman" pitchFamily="18" charset="0"/>
            </a:rPr>
            <a:t>)</a:t>
          </a:r>
          <a:endParaRPr lang="en-US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0.00538</cdr:x>
      <cdr:y>0.22096</cdr:y>
    </cdr:from>
    <cdr:to>
      <cdr:x>0.04839</cdr:x>
      <cdr:y>0.73371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28594" y="742939"/>
          <a:ext cx="228581" cy="1724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lIns="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>
              <a:latin typeface="Times New Roman" pitchFamily="18" charset="0"/>
              <a:cs typeface="Times New Roman" pitchFamily="18" charset="0"/>
            </a:rPr>
            <a:t> Avg. temperature </a:t>
          </a:r>
          <a:r>
            <a:rPr lang="en-US" sz="900" b="1" baseline="0">
              <a:latin typeface="Times New Roman" pitchFamily="18" charset="0"/>
              <a:cs typeface="Times New Roman" pitchFamily="18" charset="0"/>
            </a:rPr>
            <a:t> (°C)</a:t>
          </a:r>
          <a:endParaRPr lang="en-US" sz="9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0.41219</cdr:x>
      <cdr:y>0.94253</cdr:y>
    </cdr:from>
    <cdr:to>
      <cdr:x>0.57885</cdr:x>
      <cdr:y>0.99886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19576" y="3124199"/>
          <a:ext cx="857004" cy="186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900" b="1">
              <a:latin typeface="Times New Roman" pitchFamily="18" charset="0"/>
              <a:cs typeface="Times New Roman" pitchFamily="18" charset="0"/>
            </a:rPr>
            <a:t>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0.00176</cdr:x>
      <cdr:y>0.12903</cdr:y>
    </cdr:from>
    <cdr:to>
      <cdr:x>0.05643</cdr:x>
      <cdr:y>0.7129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529" y="380998"/>
          <a:ext cx="295254" cy="1724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lIns="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Avg. 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temperature</a:t>
          </a:r>
          <a:r>
            <a:rPr lang="en-US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(°C)</a:t>
          </a:r>
          <a:endParaRPr lang="en-US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0.94533</cdr:x>
      <cdr:y>0.18065</cdr:y>
    </cdr:from>
    <cdr:to>
      <cdr:x>0.98765</cdr:x>
      <cdr:y>0.6871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05400" y="533414"/>
          <a:ext cx="228578" cy="1495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Total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baseline="0" dirty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ainfall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(mm)</a:t>
          </a:r>
          <a:endParaRPr lang="en-US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0.41446</cdr:x>
      <cdr:y>0.92625</cdr:y>
    </cdr:from>
    <cdr:to>
      <cdr:x>0.57848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35460" y="2893791"/>
          <a:ext cx="845095" cy="23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Times New Roman" pitchFamily="18" charset="0"/>
              <a:cs typeface="Times New Roman" pitchFamily="18" charset="0"/>
            </a:rPr>
            <a:t>Year</a:t>
          </a:r>
          <a:endParaRPr lang="en-US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0.00176</cdr:x>
      <cdr:y>0.12903</cdr:y>
    </cdr:from>
    <cdr:to>
      <cdr:x>0.05643</cdr:x>
      <cdr:y>0.7129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529" y="380998"/>
          <a:ext cx="295254" cy="1724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lIns="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Avg. 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temperature</a:t>
          </a:r>
          <a:r>
            <a:rPr lang="en-US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(°C)</a:t>
          </a:r>
          <a:endParaRPr lang="en-US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0.94533</cdr:x>
      <cdr:y>0.18065</cdr:y>
    </cdr:from>
    <cdr:to>
      <cdr:x>0.98765</cdr:x>
      <cdr:y>0.6871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05400" y="533414"/>
          <a:ext cx="228578" cy="1495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Total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baseline="0" dirty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ainfall</a:t>
          </a:r>
          <a:r>
            <a:rPr lang="en-US" sz="900" b="1" baseline="0" dirty="0">
              <a:latin typeface="Times New Roman" pitchFamily="18" charset="0"/>
              <a:cs typeface="Times New Roman" pitchFamily="18" charset="0"/>
            </a:rPr>
            <a:t> (mm)</a:t>
          </a:r>
          <a:endParaRPr lang="en-US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0.4166</cdr:x>
      <cdr:y>0.91946</cdr:y>
    </cdr:from>
    <cdr:to>
      <cdr:x>0.58062</cdr:x>
      <cdr:y>0.97474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07404" y="3253838"/>
          <a:ext cx="908441" cy="195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>
              <a:latin typeface="Times New Roman" pitchFamily="18" charset="0"/>
              <a:cs typeface="Times New Roman" pitchFamily="18" charset="0"/>
            </a:rPr>
            <a:t>Year</a:t>
          </a:r>
          <a:endParaRPr lang="en-US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CB11-2F26-4245-BC52-4E2433C72062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B554-A41C-4412-B40D-C2FC86902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2.6 million cultivated 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554-A41C-4412-B40D-C2FC86902D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0.733 million </a:t>
            </a:r>
            <a:r>
              <a:rPr lang="en-US" dirty="0" err="1" smtClean="0"/>
              <a:t>hact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554-A41C-4412-B40D-C2FC86902D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554-A41C-4412-B40D-C2FC86902D8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554-A41C-4412-B40D-C2FC86902D8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B59C-91BF-4CD1-A1D0-2E45BC2B0DAC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8B7-4AA9-419D-B228-CBDB17DA864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808B-B3B2-4398-9905-884EAA8B334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4-67F0-42AF-B8CD-6B4012E5BD77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E92-1322-4077-85C1-8EA17228BA7F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15BD-B16C-4BB2-9EB6-F785F70E198C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CF42-6C50-4A2F-A660-82E5C785CF0B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968A-EB0B-4CA3-9006-71ECA5C1B14B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41AE-AF8B-4DC9-8E78-38FB25DB4A7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F3B-76ED-4BAF-A3D0-1F75D1FA695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A41D-DCCF-414D-B1D2-917032785DF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965C-8FF7-4228-A769-3CA41B74197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C602-2177-4F52-B771-D3D74AB71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Climate </a:t>
            </a:r>
            <a:r>
              <a:rPr lang="en-US" sz="3600" dirty="0"/>
              <a:t>Change and Agricultural </a:t>
            </a:r>
            <a:r>
              <a:rPr lang="en-US" sz="3600" dirty="0" smtClean="0"/>
              <a:t>Crops : </a:t>
            </a:r>
            <a:r>
              <a:rPr lang="en-US" sz="3600" dirty="0"/>
              <a:t>Nepal 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Chet Raj Upreti, PhD</a:t>
            </a:r>
            <a:br>
              <a:rPr lang="en-US" dirty="0" smtClean="0"/>
            </a:br>
            <a:r>
              <a:rPr lang="en-US" dirty="0" smtClean="0"/>
              <a:t>Principal Scientist</a:t>
            </a:r>
          </a:p>
          <a:p>
            <a:pPr algn="ctr">
              <a:buNone/>
            </a:pPr>
            <a:r>
              <a:rPr lang="en-US" dirty="0" smtClean="0"/>
              <a:t> Nepal Agricultural Research Council (NARC)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9BB4-4CA8-42C9-BC72-F34435AAE918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Climate Change and the Consequences in  Agriculture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51054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Agriculture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health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environment</a:t>
            </a:r>
            <a:r>
              <a:rPr lang="en-US" dirty="0" smtClean="0"/>
              <a:t> affects  by the changed climatic condition.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Changed rainfall and temperature  </a:t>
            </a:r>
            <a:r>
              <a:rPr lang="en-US" dirty="0" smtClean="0">
                <a:solidFill>
                  <a:srgbClr val="00B050"/>
                </a:solidFill>
              </a:rPr>
              <a:t>impacts on the agricultural crop production including the livestock and fish farming.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 traditional cropping pattern ( crop can be affect by the changed climatic effect) that affect on the food security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Uncertainty of weather, </a:t>
            </a:r>
            <a:r>
              <a:rPr lang="en-US" dirty="0" smtClean="0">
                <a:solidFill>
                  <a:srgbClr val="00B050"/>
                </a:solidFill>
              </a:rPr>
              <a:t>can affect on the cropping pattern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Chances of disease occurrences are prominent in the change context.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Climatic stress on</a:t>
            </a:r>
            <a:r>
              <a:rPr lang="en-US" dirty="0" smtClean="0"/>
              <a:t> the plants and animal causes </a:t>
            </a:r>
            <a:r>
              <a:rPr lang="en-US" dirty="0" smtClean="0">
                <a:solidFill>
                  <a:srgbClr val="00B050"/>
                </a:solidFill>
              </a:rPr>
              <a:t>drastic reduction in the production.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0EB0-4D95-4C7E-A7D7-EC8C1F5EA2FA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Impact of climate Modeling on Agriculture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6106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Science of climate modeling </a:t>
            </a:r>
            <a:r>
              <a:rPr lang="en-US" dirty="0" smtClean="0">
                <a:solidFill>
                  <a:srgbClr val="00B050"/>
                </a:solidFill>
              </a:rPr>
              <a:t>can be tools as an input to the crop and livestock husbandry. </a:t>
            </a:r>
          </a:p>
          <a:p>
            <a:pPr algn="l"/>
            <a:endParaRPr lang="en-US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 Down scaling is the </a:t>
            </a:r>
            <a:r>
              <a:rPr lang="en-US" dirty="0" smtClean="0">
                <a:solidFill>
                  <a:srgbClr val="00B050"/>
                </a:solidFill>
              </a:rPr>
              <a:t>pre-basic data base</a:t>
            </a:r>
            <a:r>
              <a:rPr lang="en-US" dirty="0" smtClean="0"/>
              <a:t> for agricultural safety.</a:t>
            </a:r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B15-D3C8-4F3F-92E1-F7F427DD11D7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/>
          <a:lstStyle/>
          <a:p>
            <a:r>
              <a:rPr lang="en-US" dirty="0" smtClean="0"/>
              <a:t>4. Cropping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153400" cy="4038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Cropping system is dependant on the agro ecological zone f the country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Crops commodities are diversified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Established multi cropping  system, and mixed livestock husbandry  can be destroyed by the climate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0CB-31B5-4EBA-8CE1-543B6A85A3A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scan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8915400" cy="70866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65B5-F45F-4E10-B97A-0B56F6975933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/>
          <a:lstStyle/>
          <a:p>
            <a:r>
              <a:rPr lang="en-US" dirty="0" smtClean="0"/>
              <a:t>Land Use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239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I:\scan\sca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943" y="838200"/>
            <a:ext cx="6466114" cy="5029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91CA-C7F5-4809-A5EF-F267DBAAB62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scan\sca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943" y="0"/>
            <a:ext cx="6466114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49A6-1BE6-4C8C-A51E-6D85072760D8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Cropping/and Husbandry pattern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The existing cropping system is </a:t>
            </a:r>
            <a:r>
              <a:rPr lang="en-US" dirty="0" smtClean="0">
                <a:solidFill>
                  <a:srgbClr val="00B050"/>
                </a:solidFill>
              </a:rPr>
              <a:t>very suitable that fits in traditional agrarian system</a:t>
            </a:r>
            <a:r>
              <a:rPr lang="en-US" dirty="0" smtClean="0"/>
              <a:t> like we can see from above chart.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Any intervention to promote the  food and foods should </a:t>
            </a:r>
            <a:r>
              <a:rPr lang="en-US" dirty="0" err="1" smtClean="0"/>
              <a:t>fittin</a:t>
            </a:r>
            <a:r>
              <a:rPr lang="en-US" dirty="0" smtClean="0"/>
              <a:t> in the ecosystem,  and one of the input is the </a:t>
            </a:r>
            <a:r>
              <a:rPr lang="en-US" dirty="0" smtClean="0">
                <a:solidFill>
                  <a:srgbClr val="FF0000"/>
                </a:solidFill>
              </a:rPr>
              <a:t>Climate Modeling</a:t>
            </a:r>
            <a:r>
              <a:rPr lang="en-US" dirty="0" smtClean="0"/>
              <a:t>  that has practical implication to the users.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changes in the climatic affects on the </a:t>
            </a:r>
            <a:r>
              <a:rPr lang="en-US" dirty="0" smtClean="0">
                <a:solidFill>
                  <a:srgbClr val="00B050"/>
                </a:solidFill>
              </a:rPr>
              <a:t>sequential cropping/ farming patterns: destroys the potentials.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C0C4-A415-4131-8DE2-4BE31BEE8DA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Animal Farming and Movement with the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382000" cy="3886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Due to the </a:t>
            </a:r>
            <a:r>
              <a:rPr lang="en-US" dirty="0" smtClean="0">
                <a:solidFill>
                  <a:srgbClr val="00B050"/>
                </a:solidFill>
              </a:rPr>
              <a:t>warmer winter the Yak movement  has shifted </a:t>
            </a:r>
            <a:r>
              <a:rPr lang="en-US" dirty="0" smtClean="0"/>
              <a:t>upper elevation and cross like </a:t>
            </a:r>
            <a:r>
              <a:rPr lang="en-US" dirty="0" err="1" smtClean="0"/>
              <a:t>Chauri</a:t>
            </a:r>
            <a:r>
              <a:rPr lang="en-US" dirty="0" smtClean="0"/>
              <a:t> (hybrid)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zone of disease appearance of both plant and animal </a:t>
            </a:r>
            <a:r>
              <a:rPr lang="en-US" dirty="0" smtClean="0">
                <a:solidFill>
                  <a:srgbClr val="00B050"/>
                </a:solidFill>
              </a:rPr>
              <a:t>has widen enough </a:t>
            </a:r>
            <a:r>
              <a:rPr lang="en-US" dirty="0" smtClean="0"/>
              <a:t>due to the climatic </a:t>
            </a:r>
            <a:r>
              <a:rPr lang="en-US" dirty="0" err="1" smtClean="0"/>
              <a:t>varialtion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Lack of pre information </a:t>
            </a:r>
            <a:r>
              <a:rPr lang="en-US" dirty="0" smtClean="0">
                <a:solidFill>
                  <a:srgbClr val="00B050"/>
                </a:solidFill>
              </a:rPr>
              <a:t>huge number of animal losses in the Himalaya..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D99-1398-4F4C-8AEE-18049EFD13CF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/>
          <a:lstStyle/>
          <a:p>
            <a:r>
              <a:rPr lang="en-US" dirty="0" smtClean="0"/>
              <a:t>5.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Agriculture in Nepal is complex, to the </a:t>
            </a:r>
            <a:r>
              <a:rPr lang="en-US" dirty="0" smtClean="0">
                <a:solidFill>
                  <a:srgbClr val="00B0F0"/>
                </a:solidFill>
              </a:rPr>
              <a:t>diversity of crops and livestock</a:t>
            </a:r>
            <a:r>
              <a:rPr lang="en-US" dirty="0" smtClean="0"/>
              <a:t> raising environment.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Land orientations creates </a:t>
            </a:r>
            <a:r>
              <a:rPr lang="en-US" dirty="0" smtClean="0">
                <a:solidFill>
                  <a:srgbClr val="FF0000"/>
                </a:solidFill>
              </a:rPr>
              <a:t>micro-climatic regions</a:t>
            </a:r>
            <a:r>
              <a:rPr lang="en-US" dirty="0" smtClean="0"/>
              <a:t>;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Mountain, Deep valley, varying slope, and aspects within the short distance from South to North.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363D-5BF5-41E2-AA72-98FE97E2BF1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457199"/>
          </a:xfrm>
        </p:spPr>
        <p:txBody>
          <a:bodyPr/>
          <a:lstStyle/>
          <a:p>
            <a:pPr algn="l"/>
            <a:r>
              <a:rPr lang="en-US" sz="2000" dirty="0" smtClean="0"/>
              <a:t>Environment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77200" cy="5334000"/>
          </a:xfrm>
        </p:spPr>
        <p:txBody>
          <a:bodyPr/>
          <a:lstStyle/>
          <a:p>
            <a:r>
              <a:rPr lang="en-US" dirty="0" smtClean="0"/>
              <a:t>Climatic zones</a:t>
            </a:r>
          </a:p>
          <a:p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752600"/>
          <a:ext cx="8153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Climatic zones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Elevation</a:t>
                      </a:r>
                      <a:r>
                        <a:rPr lang="en-US" baseline="0" dirty="0" smtClean="0"/>
                        <a:t> (m </a:t>
                      </a:r>
                      <a:r>
                        <a:rPr lang="en-US" baseline="0" dirty="0" err="1" smtClean="0"/>
                        <a:t>asl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1. Su-tropical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2. Warm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1000-2000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3. Cool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2000-3000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4. Sub. Alpine 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3000-4000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5. Alpine</a:t>
                      </a:r>
                      <a:r>
                        <a:rPr lang="en-US" baseline="0" dirty="0" smtClean="0"/>
                        <a:t> temperature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4000-4500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6. Arctic 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45000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EBD6-AA94-43F8-9EFB-E19BE97F8D41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Land Use Pattern of Nepal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Climate change and the consequences in Agriculture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Cropping and Animal Husbandry Nepal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Environment relating with Agriculture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Metrological Station set up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Challenges and Opportunities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Way Forwards.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575F-65C3-4397-B871-29433D833C5B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Environment…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01000" cy="3886200"/>
          </a:xfrm>
        </p:spPr>
        <p:txBody>
          <a:bodyPr/>
          <a:lstStyle/>
          <a:p>
            <a:r>
              <a:rPr lang="en-US" dirty="0" smtClean="0"/>
              <a:t>Seasons of Nepal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97000"/>
          <a:ext cx="85344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Seasons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to February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2.Spring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to May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3.Summar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to September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4.Autumn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to November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9DDF-12D5-4A13-AC1F-ECC729F9B773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6.Metrological Setup in the country for Agricultural Purpose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Under the Ministry of Science, Technology and Environment, </a:t>
            </a:r>
            <a:r>
              <a:rPr lang="en-US" sz="2400" dirty="0" smtClean="0">
                <a:solidFill>
                  <a:srgbClr val="00B050"/>
                </a:solidFill>
              </a:rPr>
              <a:t>Department of Hydrology and Metrology</a:t>
            </a:r>
            <a:r>
              <a:rPr lang="en-US" sz="2400" dirty="0" smtClean="0"/>
              <a:t> is the official govt. organ to work with Climate and Environment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There are  total </a:t>
            </a:r>
            <a:r>
              <a:rPr lang="en-US" sz="2400" dirty="0" smtClean="0">
                <a:solidFill>
                  <a:srgbClr val="00B050"/>
                </a:solidFill>
              </a:rPr>
              <a:t>283 Metrological station</a:t>
            </a:r>
            <a:r>
              <a:rPr lang="en-US" sz="2400" dirty="0" smtClean="0"/>
              <a:t> in the country out of which </a:t>
            </a:r>
            <a:r>
              <a:rPr lang="en-US" sz="2400" dirty="0" smtClean="0">
                <a:solidFill>
                  <a:srgbClr val="00B050"/>
                </a:solidFill>
              </a:rPr>
              <a:t>18 works as Agro -metrological Station.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All Agro-Metrological Station are based in Agricultural Research Station under NARC and that is a setup that  helps to collect the data related in crops, Horticulture  and animal Research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Recently NARC has established a separate Division to work on the Climate and environment called  “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Agricultural Environment Division”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b="1" dirty="0" smtClean="0"/>
              <a:t> NARC is also working with other agencies such as</a:t>
            </a:r>
            <a:r>
              <a:rPr lang="en-US" sz="2200" b="1" dirty="0" smtClean="0">
                <a:solidFill>
                  <a:srgbClr val="00B050"/>
                </a:solidFill>
              </a:rPr>
              <a:t> USAID, DFID</a:t>
            </a:r>
            <a:r>
              <a:rPr lang="en-US" sz="2200" b="1" dirty="0" smtClean="0"/>
              <a:t> in the line of crop and Livestock Research related to climate change and have separate metrological Station to collect the daily weather information such as Feed the </a:t>
            </a:r>
            <a:r>
              <a:rPr lang="en-US" sz="2200" b="1" dirty="0" smtClean="0">
                <a:solidFill>
                  <a:srgbClr val="00B050"/>
                </a:solidFill>
              </a:rPr>
              <a:t>Future Innovation Lab Collaborative Research (USAID) where MAIRS</a:t>
            </a:r>
            <a:r>
              <a:rPr lang="en-US" sz="2200" b="1" dirty="0" smtClean="0"/>
              <a:t> is also helping in Capacity Building (Providing opportunity to participate in workshop).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E3C-3CF6-4385-A1C4-565FAA6A857C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Metrological Setup in the country for Agricultural Purpose ………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229600" cy="4419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DHM Citizen Charter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Weekly, Monthly and quarterly weather report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24 hours weather forecasting</a:t>
            </a:r>
            <a:r>
              <a:rPr lang="en-US" dirty="0" smtClean="0"/>
              <a:t> for general public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 err="1" smtClean="0"/>
              <a:t>informations</a:t>
            </a:r>
            <a:r>
              <a:rPr lang="en-US" dirty="0" smtClean="0"/>
              <a:t> are useful </a:t>
            </a:r>
            <a:r>
              <a:rPr lang="en-US" dirty="0" smtClean="0">
                <a:solidFill>
                  <a:srgbClr val="00B0F0"/>
                </a:solidFill>
              </a:rPr>
              <a:t>to relate with the crop and animal farming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65D-80B5-45FD-B1BA-6478FE742376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Environment…Rainfall (Source:</a:t>
            </a:r>
            <a:r>
              <a:rPr lang="en-US" sz="2000" dirty="0" smtClean="0"/>
              <a:t> DOHM)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848600" cy="4800600"/>
          </a:xfrm>
        </p:spPr>
        <p:txBody>
          <a:bodyPr/>
          <a:lstStyle/>
          <a:p>
            <a:r>
              <a:rPr lang="en-US" dirty="0" smtClean="0"/>
              <a:t>Seasonal Distribution of Rainfall</a:t>
            </a:r>
          </a:p>
          <a:p>
            <a:endParaRPr lang="en-US" dirty="0" smtClean="0"/>
          </a:p>
          <a:p>
            <a:r>
              <a:rPr lang="en-US" dirty="0" smtClean="0"/>
              <a:t>Pp 5 of </a:t>
            </a:r>
            <a:r>
              <a:rPr lang="en-US" dirty="0" err="1" smtClean="0"/>
              <a:t>Seasonnal</a:t>
            </a:r>
            <a:r>
              <a:rPr lang="en-US" dirty="0" smtClean="0"/>
              <a:t> Distribution </a:t>
            </a:r>
          </a:p>
          <a:p>
            <a:endParaRPr lang="en-US" dirty="0"/>
          </a:p>
          <a:p>
            <a:r>
              <a:rPr lang="en-US" dirty="0" err="1" smtClean="0"/>
              <a:t>Manadhar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066800"/>
          <a:ext cx="8610600" cy="419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752600"/>
                <a:gridCol w="1752600"/>
                <a:gridCol w="1600200"/>
                <a:gridCol w="1524000"/>
              </a:tblGrid>
              <a:tr h="88900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Region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Pre-Monsoon (%)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Monsoon</a:t>
                      </a:r>
                    </a:p>
                    <a:p>
                      <a:pPr algn="ctr"/>
                      <a:r>
                        <a:rPr lang="en-US" sz="2800" dirty="0" smtClean="0"/>
                        <a:t>(%)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Post Monsoon</a:t>
                      </a:r>
                    </a:p>
                    <a:p>
                      <a:pPr algn="ctr"/>
                      <a:r>
                        <a:rPr lang="en-US" sz="2800" dirty="0" smtClean="0"/>
                        <a:t>(%)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Winter</a:t>
                      </a:r>
                    </a:p>
                    <a:p>
                      <a:pPr algn="ctr"/>
                      <a:r>
                        <a:rPr lang="en-US" sz="2800" dirty="0" smtClean="0"/>
                        <a:t>(%)</a:t>
                      </a:r>
                      <a:endParaRPr lang="en-US" sz="2800" dirty="0"/>
                    </a:p>
                  </a:txBody>
                  <a:tcPr/>
                </a:tc>
              </a:tr>
              <a:tr h="6902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1.Tarai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80-89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2-5</a:t>
                      </a:r>
                      <a:endParaRPr lang="en-US" sz="2800" dirty="0"/>
                    </a:p>
                  </a:txBody>
                  <a:tcPr/>
                </a:tc>
              </a:tr>
              <a:tr h="681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Hilly Region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79-92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2-9</a:t>
                      </a:r>
                      <a:endParaRPr lang="en-US" sz="2800" dirty="0"/>
                    </a:p>
                  </a:txBody>
                  <a:tcPr/>
                </a:tc>
              </a:tr>
              <a:tr h="11914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3.High Hilly Region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8-24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72-80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4-17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1D8-0EDA-44F0-B88C-621B9146CFEA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09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Methodology of Climatic Data Analysis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4419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For analysis, data records of two districts were collected and analyzed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finding are based on the </a:t>
            </a:r>
            <a:r>
              <a:rPr lang="en-US" dirty="0" smtClean="0">
                <a:solidFill>
                  <a:srgbClr val="00B0F0"/>
                </a:solidFill>
              </a:rPr>
              <a:t>linear trend analysis and coefficient of variation of under taken study areas.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time series records</a:t>
            </a:r>
            <a:r>
              <a:rPr lang="en-US" dirty="0" smtClean="0"/>
              <a:t> have been presented in this presentation. </a:t>
            </a:r>
            <a:r>
              <a:rPr lang="en-US" dirty="0" smtClean="0">
                <a:solidFill>
                  <a:srgbClr val="FF0000"/>
                </a:solidFill>
              </a:rPr>
              <a:t>Example:</a:t>
            </a:r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7361-E688-49C7-98D3-B96C707D80E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Agro data recorded in the stations (Avr.25 years)(200 m </a:t>
            </a:r>
            <a:r>
              <a:rPr lang="en-US" sz="2800" dirty="0" err="1" smtClean="0"/>
              <a:t>asl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85806"/>
          <a:ext cx="8382000" cy="640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762000"/>
                <a:gridCol w="838200"/>
                <a:gridCol w="914400"/>
                <a:gridCol w="838200"/>
                <a:gridCol w="838200"/>
                <a:gridCol w="838200"/>
              </a:tblGrid>
              <a:tr h="94870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Rainfall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Evaporation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Soil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CM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28.5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29.5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482.4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366.2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30.4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29.9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/>
                </a:tc>
              </a:tr>
              <a:tr h="414868">
                <a:tc>
                  <a:txBody>
                    <a:bodyPr/>
                    <a:lstStyle/>
                    <a:p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</a:tr>
              <a:tr h="473677">
                <a:tc>
                  <a:txBody>
                    <a:bodyPr/>
                    <a:lstStyle/>
                    <a:p>
                      <a:r>
                        <a:rPr lang="en-US" dirty="0" smtClean="0"/>
                        <a:t>Dec.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22EB-8785-44AC-B3E5-DC43032E8CA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Climatic variability of Nepal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presentationml/2006/ole">
            <p:oleObj spid="_x0000_s2050" name="Document" r:id="rId3" imgW="5497350" imgH="1607374" progId="Word.Document.12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85A9-7478-4044-BA43-D0A9338BA5D6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Figure 1 Average annual rainfall, maximum and minimum temperature, </a:t>
            </a:r>
            <a:r>
              <a:rPr lang="en-US" sz="2400" b="1" dirty="0" err="1" smtClean="0"/>
              <a:t>Pakhribas</a:t>
            </a:r>
            <a:r>
              <a:rPr lang="en-US" sz="2400" b="1" dirty="0" smtClean="0"/>
              <a:t> (1985-2010)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9906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AE9E-E694-4B01-8607-9FE897A239D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Figure 2: Average annual rainfall, maximum and minimum temperature, </a:t>
            </a:r>
            <a:r>
              <a:rPr lang="en-US" sz="2700" b="1" dirty="0" err="1" smtClean="0"/>
              <a:t>Tarahara</a:t>
            </a:r>
            <a:r>
              <a:rPr lang="en-US" sz="2700" b="1" dirty="0" smtClean="0"/>
              <a:t> (1984-2010)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295400"/>
          <a:ext cx="76961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E4A3-80AE-4F3E-9A0E-0D9CAD36653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Figure 3: Average rainy seasonal rainfall, maximum and minimum temperature, </a:t>
            </a:r>
            <a:r>
              <a:rPr lang="en-US" sz="2000" b="1" dirty="0" err="1" smtClean="0"/>
              <a:t>Pakhribas</a:t>
            </a:r>
            <a:r>
              <a:rPr lang="en-US" sz="2000" b="1" dirty="0" smtClean="0"/>
              <a:t> (1985-2010)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219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40B-1D48-4F1E-8A93-235AE82A977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2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543800" cy="4267200"/>
          </a:xfrm>
        </p:spPr>
        <p:txBody>
          <a:bodyPr/>
          <a:lstStyle/>
          <a:p>
            <a:pPr lvl="0" algn="l"/>
            <a:endParaRPr lang="en-US" b="1" dirty="0" smtClean="0"/>
          </a:p>
          <a:p>
            <a:pPr lvl="0" algn="l"/>
            <a:r>
              <a:rPr lang="en-US" b="1" dirty="0" smtClean="0"/>
              <a:t>Geographical </a:t>
            </a:r>
            <a:r>
              <a:rPr lang="en-US" b="1" dirty="0"/>
              <a:t>Setting:</a:t>
            </a:r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 smtClean="0"/>
              <a:t>Latitude</a:t>
            </a:r>
            <a:r>
              <a:rPr lang="en-US" b="1" dirty="0"/>
              <a:t>: 26</a:t>
            </a:r>
            <a:r>
              <a:rPr lang="en-US" b="1" baseline="30000" dirty="0"/>
              <a:t>o</a:t>
            </a:r>
            <a:r>
              <a:rPr lang="en-US" b="1" dirty="0"/>
              <a:t> 22' N to 30</a:t>
            </a:r>
            <a:r>
              <a:rPr lang="en-US" b="1" baseline="30000" dirty="0"/>
              <a:t>0</a:t>
            </a:r>
            <a:r>
              <a:rPr lang="en-US" b="1" dirty="0"/>
              <a:t>37' N</a:t>
            </a:r>
          </a:p>
          <a:p>
            <a:r>
              <a:rPr lang="en-US" b="1" dirty="0"/>
              <a:t>	Longitude: 80</a:t>
            </a:r>
            <a:r>
              <a:rPr lang="en-US" b="1" baseline="30000" dirty="0"/>
              <a:t>0</a:t>
            </a:r>
            <a:r>
              <a:rPr lang="en-US" b="1" dirty="0"/>
              <a:t>15' E to 88</a:t>
            </a:r>
            <a:r>
              <a:rPr lang="en-US" b="1" baseline="30000" dirty="0"/>
              <a:t>o</a:t>
            </a:r>
            <a:r>
              <a:rPr lang="en-US" b="1" dirty="0"/>
              <a:t> 15' 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9E9D-DE1B-4C67-9F6B-6B3AA8E1DC06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Figure 18: Average rainy seasonal rainfall, maximum and minimum temperature, </a:t>
            </a:r>
            <a:r>
              <a:rPr lang="en-US" sz="2400" b="1" dirty="0" err="1" smtClean="0"/>
              <a:t>Tarahara</a:t>
            </a:r>
            <a:r>
              <a:rPr lang="en-US" sz="2400" b="1" dirty="0" smtClean="0"/>
              <a:t>     (1984-2010)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80771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68E0-0C53-4317-9076-82D0E921E43F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Figure. 5 Monthly agro-meteorological data of </a:t>
            </a:r>
            <a:r>
              <a:rPr lang="en-US" sz="2700" b="1" dirty="0" err="1" smtClean="0"/>
              <a:t>Khumaltar</a:t>
            </a:r>
            <a:r>
              <a:rPr lang="en-US" sz="2700" b="1" dirty="0" smtClean="0"/>
              <a:t> 2068/69 (2011/12)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1" y="1371600"/>
          <a:ext cx="77724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F6D-39DF-4A7F-8988-2F93C08A7945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Climatic variations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Agriculture, health and environment </a:t>
            </a:r>
            <a:r>
              <a:rPr lang="en-US" dirty="0" smtClean="0"/>
              <a:t>affects  by the changed climatic condition.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Agriculture in the country is </a:t>
            </a:r>
            <a:r>
              <a:rPr lang="en-US" dirty="0" smtClean="0">
                <a:solidFill>
                  <a:srgbClr val="FF0000"/>
                </a:solidFill>
              </a:rPr>
              <a:t>highly dependable on rainfall and is very sensitive</a:t>
            </a:r>
            <a:r>
              <a:rPr lang="en-US" dirty="0" smtClean="0"/>
              <a:t> to even a short term weather change.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A66-849D-4F19-9A2E-2DBDE05C13B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7. Initiation to relate with Climate Modeling to agriculture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4724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Work has been started in India relating the soil moisture temperature  incorporating with the model: </a:t>
            </a:r>
            <a:r>
              <a:rPr lang="en-US" dirty="0" smtClean="0">
                <a:solidFill>
                  <a:srgbClr val="00B0F0"/>
                </a:solidFill>
              </a:rPr>
              <a:t>a very good initiation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This type of </a:t>
            </a:r>
            <a:r>
              <a:rPr lang="en-US" dirty="0" smtClean="0">
                <a:solidFill>
                  <a:srgbClr val="00B0F0"/>
                </a:solidFill>
              </a:rPr>
              <a:t>work needs to be promoted.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Diagnostic tools as a model needs to be further </a:t>
            </a:r>
            <a:r>
              <a:rPr lang="en-US" dirty="0" smtClean="0">
                <a:solidFill>
                  <a:srgbClr val="00B050"/>
                </a:solidFill>
              </a:rPr>
              <a:t>elaborated and extended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 relationship of </a:t>
            </a:r>
            <a:r>
              <a:rPr lang="en-US" dirty="0" smtClean="0">
                <a:solidFill>
                  <a:srgbClr val="00B050"/>
                </a:solidFill>
              </a:rPr>
              <a:t>soil moisture and temperature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Understanding the climate related information and the trends existed could help to take r</a:t>
            </a:r>
            <a:r>
              <a:rPr lang="en-US" dirty="0" smtClean="0">
                <a:solidFill>
                  <a:srgbClr val="00B050"/>
                </a:solidFill>
              </a:rPr>
              <a:t>ight initiation and measures to mitigate their adverse effect</a:t>
            </a:r>
            <a:r>
              <a:rPr lang="en-US" dirty="0" smtClean="0"/>
              <a:t> of climate change in the country.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C97-980D-4F65-83E4-C8ABF6E877DA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</p:spPr>
        <p:txBody>
          <a:bodyPr/>
          <a:lstStyle/>
          <a:p>
            <a:r>
              <a:rPr lang="en-US" dirty="0" smtClean="0"/>
              <a:t>8.Challenges and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To feed the future, </a:t>
            </a:r>
            <a:r>
              <a:rPr lang="en-US" dirty="0" smtClean="0">
                <a:solidFill>
                  <a:srgbClr val="00B050"/>
                </a:solidFill>
              </a:rPr>
              <a:t>hybrid genotypes technology</a:t>
            </a:r>
            <a:r>
              <a:rPr lang="en-US" dirty="0" smtClean="0"/>
              <a:t> are emerging and are able </a:t>
            </a:r>
            <a:r>
              <a:rPr lang="en-US" dirty="0" smtClean="0">
                <a:solidFill>
                  <a:srgbClr val="00B050"/>
                </a:solidFill>
              </a:rPr>
              <a:t>to boost up the production. </a:t>
            </a:r>
            <a:r>
              <a:rPr lang="en-US" dirty="0" smtClean="0"/>
              <a:t>But these are </a:t>
            </a:r>
            <a:r>
              <a:rPr lang="en-US" dirty="0" smtClean="0">
                <a:solidFill>
                  <a:srgbClr val="FF0000"/>
                </a:solidFill>
              </a:rPr>
              <a:t>very sensitive to and responsive with change climate:</a:t>
            </a:r>
            <a:r>
              <a:rPr lang="en-US" dirty="0" smtClean="0"/>
              <a:t> Demanding the early information to adjust the cropping pattern to save the crop. </a:t>
            </a:r>
            <a:r>
              <a:rPr lang="en-US" dirty="0" smtClean="0">
                <a:solidFill>
                  <a:srgbClr val="92D050"/>
                </a:solidFill>
              </a:rPr>
              <a:t>Early information or prediction of the weather would be in the line to take early decision to adjust accordingly.</a:t>
            </a:r>
            <a:r>
              <a:rPr lang="en-US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Opportunities </a:t>
            </a:r>
            <a:r>
              <a:rPr lang="en-US" dirty="0" smtClean="0"/>
              <a:t>to use the modeling output in different discipline such as in </a:t>
            </a:r>
            <a:r>
              <a:rPr lang="en-US" dirty="0" smtClean="0">
                <a:solidFill>
                  <a:srgbClr val="0070C0"/>
                </a:solidFill>
              </a:rPr>
              <a:t>agriculture, health and environment.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FD9-AC0C-447F-892B-337714308B25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/>
          <a:lstStyle/>
          <a:p>
            <a:r>
              <a:rPr lang="en-US" dirty="0" smtClean="0"/>
              <a:t>9. Way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525780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9600" dirty="0" smtClean="0"/>
              <a:t> Modeling data are the </a:t>
            </a:r>
            <a:r>
              <a:rPr lang="en-US" sz="9600" dirty="0" smtClean="0">
                <a:solidFill>
                  <a:srgbClr val="00B0F0"/>
                </a:solidFill>
              </a:rPr>
              <a:t>input to the agriculture</a:t>
            </a:r>
            <a:r>
              <a:rPr lang="en-US" sz="9600" dirty="0" smtClean="0"/>
              <a:t>, it is in the line to progress. The data base should be scaled up to the farming community as they are the end user. We need to built a net work making the multi disciplinary expert working in animal agriculture . </a:t>
            </a:r>
            <a:r>
              <a:rPr lang="en-US" sz="9600" dirty="0" smtClean="0">
                <a:solidFill>
                  <a:srgbClr val="00B0F0"/>
                </a:solidFill>
              </a:rPr>
              <a:t>Focusing to the end user. </a:t>
            </a:r>
          </a:p>
          <a:p>
            <a:pPr algn="l"/>
            <a:endParaRPr lang="en-US" sz="9600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2"/>
                </a:solidFill>
              </a:rPr>
              <a:t> Now this is the time  for</a:t>
            </a:r>
            <a:r>
              <a:rPr lang="en-US" sz="9600" dirty="0" smtClean="0">
                <a:solidFill>
                  <a:srgbClr val="00B0F0"/>
                </a:solidFill>
              </a:rPr>
              <a:t> more collaborations</a:t>
            </a:r>
            <a:r>
              <a:rPr lang="en-US" sz="9600" dirty="0" smtClean="0">
                <a:solidFill>
                  <a:schemeClr val="tx2"/>
                </a:solidFill>
              </a:rPr>
              <a:t> and </a:t>
            </a:r>
            <a:r>
              <a:rPr lang="en-US" sz="9600" dirty="0" smtClean="0">
                <a:solidFill>
                  <a:srgbClr val="00B050"/>
                </a:solidFill>
              </a:rPr>
              <a:t>capacity building</a:t>
            </a:r>
            <a:r>
              <a:rPr lang="en-US" sz="9600" dirty="0" smtClean="0">
                <a:solidFill>
                  <a:schemeClr val="tx2"/>
                </a:solidFill>
              </a:rPr>
              <a:t> (</a:t>
            </a:r>
            <a:r>
              <a:rPr lang="en-US" sz="9600" dirty="0" smtClean="0">
                <a:solidFill>
                  <a:srgbClr val="92D050"/>
                </a:solidFill>
              </a:rPr>
              <a:t>including the young agricultural Scientist</a:t>
            </a:r>
            <a:r>
              <a:rPr lang="en-US" sz="9600" dirty="0" smtClean="0">
                <a:solidFill>
                  <a:schemeClr val="tx2"/>
                </a:solidFill>
              </a:rPr>
              <a:t>) in the line to develop technique and use.</a:t>
            </a:r>
          </a:p>
          <a:p>
            <a:pPr algn="l"/>
            <a:endParaRPr lang="en-US" sz="9600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2"/>
                </a:solidFill>
              </a:rPr>
              <a:t> </a:t>
            </a:r>
            <a:r>
              <a:rPr lang="en-US" sz="9600" dirty="0" smtClean="0">
                <a:solidFill>
                  <a:srgbClr val="0070C0"/>
                </a:solidFill>
              </a:rPr>
              <a:t>Action oriented research needs to be incorporated </a:t>
            </a:r>
            <a:r>
              <a:rPr lang="en-US" sz="9600" dirty="0" smtClean="0">
                <a:solidFill>
                  <a:schemeClr val="tx2"/>
                </a:solidFill>
              </a:rPr>
              <a:t> that can alert to the farmers in time to save the plant and animal crops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2"/>
                </a:solidFill>
              </a:rPr>
              <a:t> Request to organizer to make </a:t>
            </a:r>
            <a:r>
              <a:rPr lang="en-US" sz="9600" dirty="0" smtClean="0">
                <a:solidFill>
                  <a:srgbClr val="00B0F0"/>
                </a:solidFill>
              </a:rPr>
              <a:t>team of agriculturist</a:t>
            </a:r>
            <a:r>
              <a:rPr lang="en-US" sz="9600" dirty="0" smtClean="0">
                <a:solidFill>
                  <a:schemeClr val="tx2"/>
                </a:solidFill>
              </a:rPr>
              <a:t> : as they are the </a:t>
            </a:r>
            <a:r>
              <a:rPr lang="en-US" sz="9600" dirty="0" smtClean="0">
                <a:solidFill>
                  <a:srgbClr val="00B050"/>
                </a:solidFill>
              </a:rPr>
              <a:t>end users</a:t>
            </a:r>
            <a:r>
              <a:rPr lang="en-US" sz="9600" dirty="0" smtClean="0">
                <a:solidFill>
                  <a:schemeClr val="tx2"/>
                </a:solidFill>
              </a:rPr>
              <a:t> ( </a:t>
            </a:r>
            <a:r>
              <a:rPr lang="en-US" sz="9600" dirty="0" smtClean="0">
                <a:solidFill>
                  <a:srgbClr val="00B0F0"/>
                </a:solidFill>
              </a:rPr>
              <a:t>Crop, Horticulture and Animal Husbandry</a:t>
            </a:r>
            <a:r>
              <a:rPr lang="en-US" sz="9600" dirty="0" smtClean="0">
                <a:solidFill>
                  <a:schemeClr val="tx2"/>
                </a:solidFill>
              </a:rPr>
              <a:t> ) who can help to make policy  stream line the technology  update to use the developed model in </a:t>
            </a:r>
            <a:r>
              <a:rPr lang="en-US" sz="9600" dirty="0" smtClean="0">
                <a:solidFill>
                  <a:srgbClr val="00B050"/>
                </a:solidFill>
              </a:rPr>
              <a:t>rural agrarian community. </a:t>
            </a:r>
          </a:p>
          <a:p>
            <a:pPr algn="l">
              <a:buFont typeface="Arial" pitchFamily="34" charset="0"/>
              <a:buChar char="•"/>
            </a:pPr>
            <a:endParaRPr lang="en-US" sz="6000" dirty="0" smtClean="0">
              <a:solidFill>
                <a:schemeClr val="tx2"/>
              </a:solidFill>
            </a:endParaRPr>
          </a:p>
          <a:p>
            <a:pPr algn="l"/>
            <a:endParaRPr lang="en-US" sz="4000" dirty="0" smtClean="0">
              <a:solidFill>
                <a:schemeClr val="tx2"/>
              </a:solidFill>
            </a:endParaRPr>
          </a:p>
          <a:p>
            <a:pPr algn="l"/>
            <a:endParaRPr lang="en-US" sz="4000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Expansion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DC0E-D426-479A-8E4B-84A5BBD7A96D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Way forward…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43434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Automatic Weather Station </a:t>
            </a:r>
            <a:r>
              <a:rPr lang="en-US" dirty="0" smtClean="0">
                <a:solidFill>
                  <a:schemeClr val="tx2"/>
                </a:solidFill>
              </a:rPr>
              <a:t>(AWS) in different location needs to be established.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Weather forecasting</a:t>
            </a:r>
            <a:r>
              <a:rPr lang="en-US" dirty="0" smtClean="0">
                <a:solidFill>
                  <a:schemeClr val="tx2"/>
                </a:solidFill>
              </a:rPr>
              <a:t> for agriculture use needs to be promoted..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Agricultural scientist, academician and extension expert </a:t>
            </a:r>
            <a:r>
              <a:rPr lang="en-US" dirty="0" smtClean="0">
                <a:solidFill>
                  <a:schemeClr val="tx2"/>
                </a:solidFill>
              </a:rPr>
              <a:t>  should get an opportunity to use the technology generated by the  Modeler Groups (working hard to work for our people) as they are the real customer of the outputs.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C615-ECBE-4CD6-9394-AB8185EB3723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45719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Way forward…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5791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CRSPs</a:t>
            </a:r>
            <a:r>
              <a:rPr lang="en-US" sz="2800" b="1" dirty="0" smtClean="0"/>
              <a:t>: NARC is also working with other agencies such as </a:t>
            </a:r>
            <a:r>
              <a:rPr lang="en-US" sz="2800" b="1" dirty="0" smtClean="0">
                <a:solidFill>
                  <a:srgbClr val="0070C0"/>
                </a:solidFill>
              </a:rPr>
              <a:t>USAID, DFID </a:t>
            </a:r>
            <a:r>
              <a:rPr lang="en-US" sz="2800" b="1" dirty="0" smtClean="0"/>
              <a:t>in the line of crop and Livestock Research related to climate change and have separate metrological Stations. </a:t>
            </a:r>
          </a:p>
          <a:p>
            <a:pPr algn="l"/>
            <a:r>
              <a:rPr lang="en-US" sz="2800" b="1" dirty="0" smtClean="0"/>
              <a:t>Some Example: Feed the Future Innovation Lab Collaborative Research (USAID) where </a:t>
            </a:r>
            <a:r>
              <a:rPr lang="en-US" sz="2800" b="1" dirty="0" smtClean="0">
                <a:solidFill>
                  <a:srgbClr val="00B0F0"/>
                </a:solidFill>
              </a:rPr>
              <a:t>MAIRS is also helping in Capacity Building </a:t>
            </a:r>
            <a:r>
              <a:rPr lang="en-US" sz="2800" b="1" dirty="0" smtClean="0"/>
              <a:t>(Providing opportunity to participate in workshop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 Component Two:</a:t>
            </a:r>
            <a:r>
              <a:rPr lang="en-US" sz="2800" b="1" dirty="0" smtClean="0"/>
              <a:t> Needs to be included in the network;</a:t>
            </a:r>
          </a:p>
          <a:p>
            <a:pPr algn="l"/>
            <a:r>
              <a:rPr lang="en-US" sz="2800" b="1" dirty="0" smtClean="0"/>
              <a:t> For uptake by the user and scaling – up  </a:t>
            </a:r>
            <a:r>
              <a:rPr lang="en-US" sz="2800" b="1" dirty="0" smtClean="0">
                <a:solidFill>
                  <a:srgbClr val="00B0F0"/>
                </a:solidFill>
              </a:rPr>
              <a:t>(</a:t>
            </a:r>
            <a:r>
              <a:rPr lang="en-US" sz="2800" b="1" dirty="0" err="1" smtClean="0">
                <a:solidFill>
                  <a:srgbClr val="00B0F0"/>
                </a:solidFill>
              </a:rPr>
              <a:t>i</a:t>
            </a:r>
            <a:r>
              <a:rPr lang="en-US" sz="2800" b="1" dirty="0" smtClean="0">
                <a:solidFill>
                  <a:srgbClr val="00B0F0"/>
                </a:solidFill>
              </a:rPr>
              <a:t>)Pre-Basic</a:t>
            </a:r>
            <a:r>
              <a:rPr lang="en-US" sz="2800" b="1" dirty="0" smtClean="0"/>
              <a:t> (ii)  </a:t>
            </a:r>
            <a:r>
              <a:rPr lang="en-US" sz="2800" b="1" dirty="0" smtClean="0">
                <a:solidFill>
                  <a:srgbClr val="FF0000"/>
                </a:solidFill>
              </a:rPr>
              <a:t>Basic </a:t>
            </a:r>
            <a:r>
              <a:rPr lang="en-US" sz="2800" b="1" dirty="0" smtClean="0"/>
              <a:t>and  (iii) </a:t>
            </a:r>
            <a:r>
              <a:rPr lang="en-US" sz="2800" b="1" dirty="0" smtClean="0">
                <a:solidFill>
                  <a:srgbClr val="00B0F0"/>
                </a:solidFill>
              </a:rPr>
              <a:t>Advance Phase</a:t>
            </a:r>
            <a:r>
              <a:rPr lang="en-US" sz="2800" b="1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/>
              <a:t> Now time has come to </a:t>
            </a:r>
            <a:r>
              <a:rPr lang="en-US" sz="2800" b="1" dirty="0" smtClean="0">
                <a:solidFill>
                  <a:srgbClr val="00B050"/>
                </a:solidFill>
              </a:rPr>
              <a:t>formulate Panelist</a:t>
            </a:r>
            <a:r>
              <a:rPr lang="en-US" sz="2800" b="1" dirty="0" smtClean="0"/>
              <a:t> for </a:t>
            </a:r>
            <a:r>
              <a:rPr lang="en-US" sz="2800" b="1" dirty="0" smtClean="0">
                <a:solidFill>
                  <a:srgbClr val="0070C0"/>
                </a:solidFill>
              </a:rPr>
              <a:t>User Group to make develop </a:t>
            </a:r>
            <a:r>
              <a:rPr lang="en-US" sz="2800" b="1" dirty="0" smtClean="0"/>
              <a:t>technology user friendly for </a:t>
            </a:r>
            <a:r>
              <a:rPr lang="en-US" sz="3500" dirty="0" smtClean="0">
                <a:solidFill>
                  <a:srgbClr val="00B0F0"/>
                </a:solidFill>
              </a:rPr>
              <a:t>Component II (User).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F063-4B57-4235-8ED1-9FAAB382D24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8001000" cy="5715000"/>
          </a:xfrm>
        </p:spPr>
        <p:txBody>
          <a:bodyPr/>
          <a:lstStyle/>
          <a:p>
            <a:r>
              <a:rPr lang="en-US" dirty="0" smtClean="0"/>
              <a:t>Acknowledgement s </a:t>
            </a:r>
          </a:p>
          <a:p>
            <a:pPr algn="l"/>
            <a:r>
              <a:rPr lang="en-US" dirty="0" smtClean="0"/>
              <a:t>WCRP, CORDEX, MAIRS, APN, IAP, CCCR, </a:t>
            </a:r>
          </a:p>
          <a:p>
            <a:pPr algn="l"/>
            <a:r>
              <a:rPr lang="en-US" dirty="0" smtClean="0"/>
              <a:t>ICIMOD</a:t>
            </a:r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Allikun</a:t>
            </a:r>
            <a:endParaRPr lang="en-US" dirty="0" smtClean="0"/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Bhakta</a:t>
            </a:r>
            <a:r>
              <a:rPr lang="en-US" dirty="0" smtClean="0"/>
              <a:t> Shrestha, </a:t>
            </a:r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Mandira</a:t>
            </a:r>
            <a:r>
              <a:rPr lang="en-US" dirty="0" smtClean="0"/>
              <a:t> Shrestha Singh, and the ICIMOD</a:t>
            </a:r>
          </a:p>
          <a:p>
            <a:pPr algn="l"/>
            <a:r>
              <a:rPr lang="en-US" dirty="0" smtClean="0"/>
              <a:t>Officials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3FC8-B919-4521-81C7-BD631C8972C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7200" dirty="0" smtClean="0"/>
              <a:t>Thank You 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22AF-0AF1-4C73-B7CE-801E147F1D2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0772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J:\Map of nepal\Nepal_Distri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531"/>
            <a:ext cx="9144000" cy="584293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45A8-1FC4-4033-A133-5536254173A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dirty="0" smtClean="0"/>
              <a:t>Physiographic Map of Nepal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53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410" name="AutoShape 2" descr="http://www.ranjan.net.np/ranjan/images/geologyofnepal/12physiograph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7" name="Picture 1" descr="D:\Ailikun Photo  NARC visit\Map of Ne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574"/>
            <a:ext cx="9144000" cy="646885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C607-2F0C-48DF-A2D4-F808EF7E7785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Physiographic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0010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199"/>
          <a:ext cx="7772401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429204"/>
                <a:gridCol w="3171497"/>
              </a:tblGrid>
              <a:tr h="1061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Elevation</a:t>
                      </a:r>
                    </a:p>
                    <a:p>
                      <a:pPr algn="ctr"/>
                      <a:r>
                        <a:rPr lang="en-US" dirty="0" smtClean="0"/>
                        <a:t>(m </a:t>
                      </a:r>
                      <a:r>
                        <a:rPr lang="en-US" dirty="0" err="1" smtClean="0"/>
                        <a:t>asl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</a:tr>
              <a:tr h="1449600">
                <a:tc>
                  <a:txBody>
                    <a:bodyPr/>
                    <a:lstStyle/>
                    <a:p>
                      <a:r>
                        <a:rPr lang="en-US" dirty="0" smtClean="0"/>
                        <a:t>1.Terai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52 %  of total cultivated and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4960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Hills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700-1500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 of total cultivated land </a:t>
                      </a:r>
                      <a:endParaRPr lang="en-US" dirty="0"/>
                    </a:p>
                  </a:txBody>
                  <a:tcPr/>
                </a:tc>
              </a:tr>
              <a:tr h="1449600">
                <a:tc>
                  <a:txBody>
                    <a:bodyPr/>
                    <a:lstStyle/>
                    <a:p>
                      <a:r>
                        <a:rPr lang="en-US" dirty="0" smtClean="0"/>
                        <a:t>3. Mountain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15000-3000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 of total cultivated land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1609-D422-4E48-A756-3B2879064BE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066800"/>
          <a:ext cx="8229599" cy="4876800"/>
        </p:xfrm>
        <a:graphic>
          <a:graphicData uri="http://schemas.openxmlformats.org/drawingml/2006/table">
            <a:tbl>
              <a:tblPr/>
              <a:tblGrid>
                <a:gridCol w="1660518"/>
                <a:gridCol w="1642270"/>
                <a:gridCol w="1824745"/>
                <a:gridCol w="1551033"/>
                <a:gridCol w="1551033"/>
              </a:tblGrid>
              <a:tr h="812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Total Area (Sq. Kilometer)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Cultivated area (h)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Agro eco zone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Area  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Percent Share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Area (h)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Percent Share 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1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Mangal"/>
                        </a:rPr>
                        <a:t>Tarai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34099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23.12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1359000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51.50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2. Mid hills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61523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41.72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1055000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39.90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3.Mountain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51862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35.16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Mangal"/>
                        </a:rPr>
                        <a:t>227000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8.6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Total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147484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1000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Mangal"/>
                        </a:rPr>
                        <a:t>26,41,000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Mangal"/>
                        </a:rPr>
                        <a:t>100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Mangal" pitchFamily="18" charset="0"/>
              </a:rPr>
              <a:t>2. Land use pattern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angal" pitchFamily="18" charset="0"/>
              </a:rPr>
              <a:t>Total Land Area 147484 square kilometer or 147448,396 ha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BFF5-333C-4A24-8D99-0B5D6E3E5623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610600" cy="609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 use pattern … Agro -eco zones and Ag. Farming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838200"/>
          <a:ext cx="8763001" cy="592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244"/>
                <a:gridCol w="1342081"/>
                <a:gridCol w="1736811"/>
                <a:gridCol w="1578919"/>
                <a:gridCol w="2999946"/>
              </a:tblGrid>
              <a:tr h="1179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Regions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Elevation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(m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Mangal"/>
                        </a:rPr>
                        <a:t>asl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Expansion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Percent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Share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Crop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cultivation/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Livestock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(Mixed Farming System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of Management)</a:t>
                      </a:r>
                      <a:endParaRPr lang="en-US" sz="1800" dirty="0" smtClean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136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1.Tarai Region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Mangal"/>
                        </a:rPr>
                        <a:t>60-300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15 to 20 km in breadth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The land slop or gradient 2-10m per km.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Mangal"/>
                        </a:rPr>
                        <a:t>Major Crop: Corn, Rice, wheat, Potato,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Mangal"/>
                        </a:rPr>
                        <a:t>Livestock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- Cattle, Buffalo,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goats, pigs and Poultry, 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233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2.Mid hills Region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Mangal"/>
                        </a:rPr>
                        <a:t>700-1500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Variable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42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(42% of total cultivated land)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Mangal"/>
                        </a:rPr>
                        <a:t>Crop: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Mangal"/>
                        </a:rPr>
                        <a:t>Maize, rice, wheat, Potato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Mangal"/>
                        </a:rPr>
                        <a:t>Livestock: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Mangal"/>
                        </a:rPr>
                        <a:t>Cattle, Buffalo,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Mangal"/>
                        </a:rPr>
                        <a:t> goats, pigs and Poultry</a:t>
                      </a:r>
                      <a:endParaRPr lang="en-US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1648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3.Mountain Region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1500 -3000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Variable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alibri"/>
                          <a:ea typeface="Calibri"/>
                          <a:cs typeface="Mangal"/>
                        </a:rPr>
                        <a:t>Crops:Potato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Mangal"/>
                        </a:rPr>
                        <a:t>, barley, wheat, </a:t>
                      </a:r>
                      <a:endParaRPr lang="en-US" sz="18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Mangal"/>
                        </a:rPr>
                        <a:t>Livestock: Yak,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Mangal"/>
                        </a:rPr>
                        <a:t>Chauri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,  Chinese wheat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Mangal"/>
                        </a:rPr>
                        <a:t>Chyangra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goat,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Mangal"/>
                        </a:rPr>
                        <a:t>Byanglung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Sheep,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Mangal"/>
                        </a:rPr>
                        <a:t>Danfe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Mangal"/>
                        </a:rPr>
                        <a:t> bird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324-6629-4534-BEF0-316E84C7FDA5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761999"/>
          </a:xfrm>
        </p:spPr>
        <p:txBody>
          <a:bodyPr/>
          <a:lstStyle/>
          <a:p>
            <a:pPr algn="l"/>
            <a:r>
              <a:rPr lang="en-US" sz="3600" dirty="0" smtClean="0"/>
              <a:t>Land use pattern…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239000" cy="480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75260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727200"/>
                <a:gridCol w="23114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hact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</a:t>
                      </a:r>
                      <a:r>
                        <a:rPr lang="en-US" baseline="0" dirty="0" smtClean="0"/>
                        <a:t> (Percent)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1.Khet Land (Low land)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7,33,942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27.79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2.Pakho land (Upland)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53.59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 Net cultivated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26,41,000</a:t>
                      </a:r>
                    </a:p>
                    <a:p>
                      <a:pPr algn="ctr"/>
                      <a:r>
                        <a:rPr lang="en-US" dirty="0" smtClean="0"/>
                        <a:t>(2.64 million)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CC2-D987-4AF8-8F89-4768A5C39698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C602-2177-4F52-B771-D3D74AB710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2023</Words>
  <Application>Microsoft Office PowerPoint</Application>
  <PresentationFormat>On-screen Show (4:3)</PresentationFormat>
  <Paragraphs>500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Document</vt:lpstr>
      <vt:lpstr> Climate Change and Agricultural Crops : Nepal  </vt:lpstr>
      <vt:lpstr>Presentation Layout</vt:lpstr>
      <vt:lpstr>1.Background</vt:lpstr>
      <vt:lpstr>Slide 4</vt:lpstr>
      <vt:lpstr>Physiographic Map of Nepal</vt:lpstr>
      <vt:lpstr>Physiographic Region</vt:lpstr>
      <vt:lpstr>Slide 7</vt:lpstr>
      <vt:lpstr>Land use pattern … Agro -eco zones and Ag. Farming</vt:lpstr>
      <vt:lpstr>Land use pattern…</vt:lpstr>
      <vt:lpstr>3. Climate Change and the Consequences in  Agriculture</vt:lpstr>
      <vt:lpstr>Impact of climate Modeling on Agriculture</vt:lpstr>
      <vt:lpstr>4. Cropping System</vt:lpstr>
      <vt:lpstr>Slide 13</vt:lpstr>
      <vt:lpstr>Land Use Pattern</vt:lpstr>
      <vt:lpstr>Slide 15</vt:lpstr>
      <vt:lpstr>Cropping/and Husbandry pattern </vt:lpstr>
      <vt:lpstr>Animal Farming and Movement with the climate change</vt:lpstr>
      <vt:lpstr>5. Environment</vt:lpstr>
      <vt:lpstr>Environment …</vt:lpstr>
      <vt:lpstr>Environment…</vt:lpstr>
      <vt:lpstr>6.Metrological Setup in the country for Agricultural Purpose</vt:lpstr>
      <vt:lpstr>Metrological Setup in the country for Agricultural Purpose ………</vt:lpstr>
      <vt:lpstr>Environment…Rainfall (Source: DOHM)</vt:lpstr>
      <vt:lpstr>Methodology of Climatic Data Analysis</vt:lpstr>
      <vt:lpstr>Agro data recorded in the stations (Avr.25 years)(200 m asl)</vt:lpstr>
      <vt:lpstr>Climatic variability of Nepal </vt:lpstr>
      <vt:lpstr>Figure 1 Average annual rainfall, maximum and minimum temperature, Pakhribas (1985-2010) </vt:lpstr>
      <vt:lpstr>Figure 2: Average annual rainfall, maximum and minimum temperature, Tarahara (1984-2010) </vt:lpstr>
      <vt:lpstr>Figure 3: Average rainy seasonal rainfall, maximum and minimum temperature, Pakhribas (1985-2010) </vt:lpstr>
      <vt:lpstr>  Figure 18: Average rainy seasonal rainfall, maximum and minimum temperature, Tarahara     (1984-2010)   </vt:lpstr>
      <vt:lpstr>Figure. 5 Monthly agro-meteorological data of Khumaltar 2068/69 (2011/12)</vt:lpstr>
      <vt:lpstr> Climatic variations</vt:lpstr>
      <vt:lpstr>7. Initiation to relate with Climate Modeling to agriculture </vt:lpstr>
      <vt:lpstr>8.Challenges and Opportunities</vt:lpstr>
      <vt:lpstr>9. Way Forward</vt:lpstr>
      <vt:lpstr>Way forward…</vt:lpstr>
      <vt:lpstr>Way forward…</vt:lpstr>
      <vt:lpstr>Slide 38</vt:lpstr>
      <vt:lpstr>Slide 39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Agricultural Crops: Nepal</dc:title>
  <dc:creator>HP</dc:creator>
  <cp:lastModifiedBy>icimod</cp:lastModifiedBy>
  <cp:revision>48</cp:revision>
  <dcterms:created xsi:type="dcterms:W3CDTF">2013-08-26T23:21:44Z</dcterms:created>
  <dcterms:modified xsi:type="dcterms:W3CDTF">2013-08-29T03:16:29Z</dcterms:modified>
</cp:coreProperties>
</file>